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86" r:id="rId3"/>
    <p:sldId id="270" r:id="rId4"/>
    <p:sldId id="271" r:id="rId5"/>
    <p:sldId id="273" r:id="rId6"/>
    <p:sldId id="274" r:id="rId7"/>
    <p:sldId id="275" r:id="rId8"/>
    <p:sldId id="276" r:id="rId9"/>
    <p:sldId id="283" r:id="rId10"/>
    <p:sldId id="284" r:id="rId11"/>
    <p:sldId id="285" r:id="rId12"/>
    <p:sldId id="287" r:id="rId13"/>
    <p:sldId id="295" r:id="rId14"/>
    <p:sldId id="296" r:id="rId15"/>
    <p:sldId id="301" r:id="rId16"/>
    <p:sldId id="306" r:id="rId17"/>
    <p:sldId id="289" r:id="rId18"/>
    <p:sldId id="278" r:id="rId19"/>
    <p:sldId id="279" r:id="rId20"/>
    <p:sldId id="290" r:id="rId21"/>
    <p:sldId id="292" r:id="rId22"/>
    <p:sldId id="293" r:id="rId23"/>
    <p:sldId id="297" r:id="rId24"/>
    <p:sldId id="298" r:id="rId25"/>
    <p:sldId id="300" r:id="rId26"/>
    <p:sldId id="299" r:id="rId27"/>
    <p:sldId id="302" r:id="rId28"/>
    <p:sldId id="313" r:id="rId29"/>
    <p:sldId id="314" r:id="rId30"/>
    <p:sldId id="330" r:id="rId31"/>
    <p:sldId id="331" r:id="rId32"/>
    <p:sldId id="326" r:id="rId33"/>
    <p:sldId id="332" r:id="rId34"/>
    <p:sldId id="327" r:id="rId35"/>
    <p:sldId id="328" r:id="rId36"/>
    <p:sldId id="329" r:id="rId37"/>
    <p:sldId id="315" r:id="rId38"/>
    <p:sldId id="294" r:id="rId39"/>
    <p:sldId id="304" r:id="rId40"/>
    <p:sldId id="317" r:id="rId41"/>
    <p:sldId id="260" r:id="rId42"/>
    <p:sldId id="261" r:id="rId43"/>
    <p:sldId id="258" r:id="rId44"/>
    <p:sldId id="303" r:id="rId45"/>
    <p:sldId id="307" r:id="rId46"/>
    <p:sldId id="323" r:id="rId47"/>
    <p:sldId id="324" r:id="rId48"/>
    <p:sldId id="325" r:id="rId49"/>
    <p:sldId id="318" r:id="rId50"/>
    <p:sldId id="322" r:id="rId51"/>
    <p:sldId id="319" r:id="rId52"/>
    <p:sldId id="321" r:id="rId53"/>
    <p:sldId id="280" r:id="rId54"/>
    <p:sldId id="343" r:id="rId55"/>
    <p:sldId id="344" r:id="rId56"/>
    <p:sldId id="345" r:id="rId57"/>
    <p:sldId id="347" r:id="rId58"/>
    <p:sldId id="350" r:id="rId59"/>
    <p:sldId id="348" r:id="rId60"/>
    <p:sldId id="349" r:id="rId61"/>
    <p:sldId id="305" r:id="rId62"/>
    <p:sldId id="291" r:id="rId63"/>
    <p:sldId id="339" r:id="rId64"/>
    <p:sldId id="272" r:id="rId65"/>
    <p:sldId id="257" r:id="rId66"/>
    <p:sldId id="340" r:id="rId67"/>
    <p:sldId id="337" r:id="rId68"/>
    <p:sldId id="338" r:id="rId69"/>
    <p:sldId id="341" r:id="rId70"/>
    <p:sldId id="342" r:id="rId71"/>
    <p:sldId id="346" r:id="rId72"/>
    <p:sldId id="336" r:id="rId73"/>
    <p:sldId id="334" r:id="rId74"/>
    <p:sldId id="351" r:id="rId75"/>
    <p:sldId id="352" r:id="rId76"/>
    <p:sldId id="353" r:id="rId77"/>
    <p:sldId id="333" r:id="rId78"/>
    <p:sldId id="354" r:id="rId79"/>
    <p:sldId id="355" r:id="rId80"/>
    <p:sldId id="335" r:id="rId81"/>
    <p:sldId id="268" r:id="rId82"/>
    <p:sldId id="269" r:id="rId83"/>
    <p:sldId id="267" r:id="rId84"/>
    <p:sldId id="262" r:id="rId85"/>
    <p:sldId id="263" r:id="rId86"/>
    <p:sldId id="266" r:id="rId87"/>
    <p:sldId id="264" r:id="rId88"/>
    <p:sldId id="265" r:id="rId89"/>
    <p:sldId id="308" r:id="rId90"/>
  </p:sldIdLst>
  <p:sldSz cx="12192000" cy="6858000"/>
  <p:notesSz cx="6858000" cy="9144000"/>
  <p:defaultTex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5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592" autoAdjust="0"/>
  </p:normalViewPr>
  <p:slideViewPr>
    <p:cSldViewPr snapToGrid="0">
      <p:cViewPr varScale="1">
        <p:scale>
          <a:sx n="66" d="100"/>
          <a:sy n="66"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1B075-A7FC-4898-80CC-1AFA887CC7D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8C7110B-160B-4828-A8A4-FFCA57ADF203}">
      <dgm:prSet/>
      <dgm:spPr/>
      <dgm:t>
        <a:bodyPr/>
        <a:lstStyle/>
        <a:p>
          <a:r>
            <a:rPr lang="es-US" b="1"/>
            <a:t>Supervised Learning (Aprendizaje Supervisado)</a:t>
          </a:r>
          <a:endParaRPr lang="en-US"/>
        </a:p>
      </dgm:t>
    </dgm:pt>
    <dgm:pt modelId="{4D901CD5-D648-4269-832C-D6D8ADCB1874}" type="parTrans" cxnId="{A5A6A6A9-218E-418B-8793-0C396FBD7051}">
      <dgm:prSet/>
      <dgm:spPr/>
      <dgm:t>
        <a:bodyPr/>
        <a:lstStyle/>
        <a:p>
          <a:endParaRPr lang="en-US"/>
        </a:p>
      </dgm:t>
    </dgm:pt>
    <dgm:pt modelId="{FAC8B56D-932C-4EAA-9CB7-DDDF5E221557}" type="sibTrans" cxnId="{A5A6A6A9-218E-418B-8793-0C396FBD7051}">
      <dgm:prSet/>
      <dgm:spPr/>
      <dgm:t>
        <a:bodyPr/>
        <a:lstStyle/>
        <a:p>
          <a:endParaRPr lang="en-US"/>
        </a:p>
      </dgm:t>
    </dgm:pt>
    <dgm:pt modelId="{B0D64615-29D3-4AAC-82DB-01D543EF3C61}">
      <dgm:prSet/>
      <dgm:spPr/>
      <dgm:t>
        <a:bodyPr/>
        <a:lstStyle/>
        <a:p>
          <a:r>
            <a:rPr lang="es-US"/>
            <a:t>Hace que la máquina aprenda de manera explícita.</a:t>
          </a:r>
          <a:endParaRPr lang="en-US"/>
        </a:p>
      </dgm:t>
    </dgm:pt>
    <dgm:pt modelId="{1B8E188E-5979-4D74-9840-3604B1C34AE7}" type="parTrans" cxnId="{42626A40-F449-4C31-8A92-E4C744036166}">
      <dgm:prSet/>
      <dgm:spPr/>
      <dgm:t>
        <a:bodyPr/>
        <a:lstStyle/>
        <a:p>
          <a:endParaRPr lang="en-US"/>
        </a:p>
      </dgm:t>
    </dgm:pt>
    <dgm:pt modelId="{591B2B31-03E7-4A73-BA21-784FE041BD79}" type="sibTrans" cxnId="{42626A40-F449-4C31-8A92-E4C744036166}">
      <dgm:prSet/>
      <dgm:spPr/>
      <dgm:t>
        <a:bodyPr/>
        <a:lstStyle/>
        <a:p>
          <a:endParaRPr lang="en-US"/>
        </a:p>
      </dgm:t>
    </dgm:pt>
    <dgm:pt modelId="{77B5EEA8-7E08-424E-8B02-33ADF96D2791}">
      <dgm:prSet/>
      <dgm:spPr/>
      <dgm:t>
        <a:bodyPr/>
        <a:lstStyle/>
        <a:p>
          <a:r>
            <a:rPr lang="es-US"/>
            <a:t>Se proporciona datos con salidas claramente definidas.</a:t>
          </a:r>
          <a:endParaRPr lang="en-US"/>
        </a:p>
      </dgm:t>
    </dgm:pt>
    <dgm:pt modelId="{099B9235-50F7-44AE-BCEF-593AA393AEBE}" type="parTrans" cxnId="{0C43CD0C-0250-4DAD-B9C8-7FD44C190E3C}">
      <dgm:prSet/>
      <dgm:spPr/>
      <dgm:t>
        <a:bodyPr/>
        <a:lstStyle/>
        <a:p>
          <a:endParaRPr lang="en-US"/>
        </a:p>
      </dgm:t>
    </dgm:pt>
    <dgm:pt modelId="{4144C0DB-6285-47AF-8A61-6B7830A99A13}" type="sibTrans" cxnId="{0C43CD0C-0250-4DAD-B9C8-7FD44C190E3C}">
      <dgm:prSet/>
      <dgm:spPr/>
      <dgm:t>
        <a:bodyPr/>
        <a:lstStyle/>
        <a:p>
          <a:endParaRPr lang="en-US"/>
        </a:p>
      </dgm:t>
    </dgm:pt>
    <dgm:pt modelId="{1DF52E35-507E-4067-AB38-61C3767E5F56}">
      <dgm:prSet/>
      <dgm:spPr/>
      <dgm:t>
        <a:bodyPr/>
        <a:lstStyle/>
        <a:p>
          <a:r>
            <a:rPr lang="es-US"/>
            <a:t>Se da retroalimentación directa.</a:t>
          </a:r>
          <a:endParaRPr lang="en-US"/>
        </a:p>
      </dgm:t>
    </dgm:pt>
    <dgm:pt modelId="{4568BAA1-2748-4334-BCD5-74F7DE5D0FA3}" type="parTrans" cxnId="{E48D78DF-6638-46EC-83EA-F16253835ADB}">
      <dgm:prSet/>
      <dgm:spPr/>
      <dgm:t>
        <a:bodyPr/>
        <a:lstStyle/>
        <a:p>
          <a:endParaRPr lang="en-US"/>
        </a:p>
      </dgm:t>
    </dgm:pt>
    <dgm:pt modelId="{95361B26-1C95-48EA-A235-C07D5418D47C}" type="sibTrans" cxnId="{E48D78DF-6638-46EC-83EA-F16253835ADB}">
      <dgm:prSet/>
      <dgm:spPr/>
      <dgm:t>
        <a:bodyPr/>
        <a:lstStyle/>
        <a:p>
          <a:endParaRPr lang="en-US"/>
        </a:p>
      </dgm:t>
    </dgm:pt>
    <dgm:pt modelId="{CBC329DD-8395-4429-875C-21E3B6472F4D}">
      <dgm:prSet/>
      <dgm:spPr/>
      <dgm:t>
        <a:bodyPr/>
        <a:lstStyle/>
        <a:p>
          <a:r>
            <a:rPr lang="es-US"/>
            <a:t>Predice resultados o el futuro.</a:t>
          </a:r>
          <a:endParaRPr lang="en-US"/>
        </a:p>
      </dgm:t>
    </dgm:pt>
    <dgm:pt modelId="{418CEB53-C1AE-4259-A728-492E2B603C80}" type="parTrans" cxnId="{91934168-E1BF-4C27-8B1E-DA05234F9085}">
      <dgm:prSet/>
      <dgm:spPr/>
      <dgm:t>
        <a:bodyPr/>
        <a:lstStyle/>
        <a:p>
          <a:endParaRPr lang="en-US"/>
        </a:p>
      </dgm:t>
    </dgm:pt>
    <dgm:pt modelId="{2D9EE7BA-4324-496C-9798-1184BA0C9F01}" type="sibTrans" cxnId="{91934168-E1BF-4C27-8B1E-DA05234F9085}">
      <dgm:prSet/>
      <dgm:spPr/>
      <dgm:t>
        <a:bodyPr/>
        <a:lstStyle/>
        <a:p>
          <a:endParaRPr lang="en-US"/>
        </a:p>
      </dgm:t>
    </dgm:pt>
    <dgm:pt modelId="{B9F8F11F-F37E-402C-A80D-5BBB0E691A2A}">
      <dgm:prSet/>
      <dgm:spPr/>
      <dgm:t>
        <a:bodyPr/>
        <a:lstStyle/>
        <a:p>
          <a:r>
            <a:rPr lang="es-US"/>
            <a:t>Resuelve problemas de clasificación y regresión.</a:t>
          </a:r>
          <a:endParaRPr lang="en-US"/>
        </a:p>
      </dgm:t>
    </dgm:pt>
    <dgm:pt modelId="{20359F90-C3C7-4C65-896F-A39FD38B8E36}" type="parTrans" cxnId="{4B5DDA6B-0D7E-4B4B-B24B-2C6255EB38AF}">
      <dgm:prSet/>
      <dgm:spPr/>
      <dgm:t>
        <a:bodyPr/>
        <a:lstStyle/>
        <a:p>
          <a:endParaRPr lang="en-US"/>
        </a:p>
      </dgm:t>
    </dgm:pt>
    <dgm:pt modelId="{169334E5-2858-4918-ACA5-45212FF4A8BA}" type="sibTrans" cxnId="{4B5DDA6B-0D7E-4B4B-B24B-2C6255EB38AF}">
      <dgm:prSet/>
      <dgm:spPr/>
      <dgm:t>
        <a:bodyPr/>
        <a:lstStyle/>
        <a:p>
          <a:endParaRPr lang="en-US"/>
        </a:p>
      </dgm:t>
    </dgm:pt>
    <dgm:pt modelId="{B79BCA8E-A4AC-4403-9896-FB810FB1EC09}">
      <dgm:prSet/>
      <dgm:spPr/>
      <dgm:t>
        <a:bodyPr/>
        <a:lstStyle/>
        <a:p>
          <a:r>
            <a:rPr lang="es-US" b="1"/>
            <a:t>Unsupervised Learning (Aprendizaje No Supervisado)</a:t>
          </a:r>
          <a:endParaRPr lang="en-US"/>
        </a:p>
      </dgm:t>
    </dgm:pt>
    <dgm:pt modelId="{F8B964AF-E82E-4CDA-80AE-A222CCD9EF5F}" type="parTrans" cxnId="{35B414DC-4692-4B5D-ABBF-17D632102A56}">
      <dgm:prSet/>
      <dgm:spPr/>
      <dgm:t>
        <a:bodyPr/>
        <a:lstStyle/>
        <a:p>
          <a:endParaRPr lang="en-US"/>
        </a:p>
      </dgm:t>
    </dgm:pt>
    <dgm:pt modelId="{DA86F0A7-1F72-4232-A4A4-83B11CE62C53}" type="sibTrans" cxnId="{35B414DC-4692-4B5D-ABBF-17D632102A56}">
      <dgm:prSet/>
      <dgm:spPr/>
      <dgm:t>
        <a:bodyPr/>
        <a:lstStyle/>
        <a:p>
          <a:endParaRPr lang="en-US"/>
        </a:p>
      </dgm:t>
    </dgm:pt>
    <dgm:pt modelId="{9F5D3D3A-2284-4111-BB5C-48F4870120E9}">
      <dgm:prSet/>
      <dgm:spPr/>
      <dgm:t>
        <a:bodyPr/>
        <a:lstStyle/>
        <a:p>
          <a:r>
            <a:rPr lang="es-US"/>
            <a:t>La máquina entiende los datos (identifica patrones o estructuras).</a:t>
          </a:r>
          <a:endParaRPr lang="en-US"/>
        </a:p>
      </dgm:t>
    </dgm:pt>
    <dgm:pt modelId="{7AD5F6AB-85E7-4591-94E8-086263CCFA7F}" type="parTrans" cxnId="{312A4191-0075-4F8E-88C2-C406B3980FD2}">
      <dgm:prSet/>
      <dgm:spPr/>
      <dgm:t>
        <a:bodyPr/>
        <a:lstStyle/>
        <a:p>
          <a:endParaRPr lang="en-US"/>
        </a:p>
      </dgm:t>
    </dgm:pt>
    <dgm:pt modelId="{4B768956-BFC2-4E93-89A3-DC652B34FAF5}" type="sibTrans" cxnId="{312A4191-0075-4F8E-88C2-C406B3980FD2}">
      <dgm:prSet/>
      <dgm:spPr/>
      <dgm:t>
        <a:bodyPr/>
        <a:lstStyle/>
        <a:p>
          <a:endParaRPr lang="en-US"/>
        </a:p>
      </dgm:t>
    </dgm:pt>
    <dgm:pt modelId="{225B6D61-1700-4572-BE13-722DDA797A73}">
      <dgm:prSet/>
      <dgm:spPr/>
      <dgm:t>
        <a:bodyPr/>
        <a:lstStyle/>
        <a:p>
          <a:r>
            <a:rPr lang="es-US"/>
            <a:t>La evaluación es cualitativa o indirecta.</a:t>
          </a:r>
          <a:endParaRPr lang="en-US"/>
        </a:p>
      </dgm:t>
    </dgm:pt>
    <dgm:pt modelId="{33531E46-E2AA-4D0C-AB81-6D0D738BCB0E}" type="parTrans" cxnId="{00DA3D78-03CB-4A44-ACCA-F9C34BAF9E04}">
      <dgm:prSet/>
      <dgm:spPr/>
      <dgm:t>
        <a:bodyPr/>
        <a:lstStyle/>
        <a:p>
          <a:endParaRPr lang="en-US"/>
        </a:p>
      </dgm:t>
    </dgm:pt>
    <dgm:pt modelId="{D45BC3F3-EFAF-4B74-B3D7-32AA0BB40A6A}" type="sibTrans" cxnId="{00DA3D78-03CB-4A44-ACCA-F9C34BAF9E04}">
      <dgm:prSet/>
      <dgm:spPr/>
      <dgm:t>
        <a:bodyPr/>
        <a:lstStyle/>
        <a:p>
          <a:endParaRPr lang="en-US"/>
        </a:p>
      </dgm:t>
    </dgm:pt>
    <dgm:pt modelId="{FFA73677-9C69-4EF8-98C7-7E04890FDE24}">
      <dgm:prSet/>
      <dgm:spPr/>
      <dgm:t>
        <a:bodyPr/>
        <a:lstStyle/>
        <a:p>
          <a:r>
            <a:rPr lang="es-US"/>
            <a:t>No predice ni encuentra algo específico.</a:t>
          </a:r>
          <a:endParaRPr lang="en-US"/>
        </a:p>
      </dgm:t>
    </dgm:pt>
    <dgm:pt modelId="{DB0E44AF-9826-41E2-B845-5B32D6AB10A8}" type="parTrans" cxnId="{49B1FC22-BDF1-4564-A77D-27108BF48AA3}">
      <dgm:prSet/>
      <dgm:spPr/>
      <dgm:t>
        <a:bodyPr/>
        <a:lstStyle/>
        <a:p>
          <a:endParaRPr lang="en-US"/>
        </a:p>
      </dgm:t>
    </dgm:pt>
    <dgm:pt modelId="{82867A6C-6B87-42A2-BC49-CEE94354DDD5}" type="sibTrans" cxnId="{49B1FC22-BDF1-4564-A77D-27108BF48AA3}">
      <dgm:prSet/>
      <dgm:spPr/>
      <dgm:t>
        <a:bodyPr/>
        <a:lstStyle/>
        <a:p>
          <a:endParaRPr lang="en-US"/>
        </a:p>
      </dgm:t>
    </dgm:pt>
    <dgm:pt modelId="{8BCF3D73-FBCC-43C5-82DB-7760F41359C3}">
      <dgm:prSet/>
      <dgm:spPr/>
      <dgm:t>
        <a:bodyPr/>
        <a:lstStyle/>
        <a:p>
          <a:r>
            <a:rPr lang="es-US" b="1"/>
            <a:t>Reinforcement Learning (Aprendizaje por Refuerzo)</a:t>
          </a:r>
          <a:endParaRPr lang="en-US"/>
        </a:p>
      </dgm:t>
    </dgm:pt>
    <dgm:pt modelId="{C835E316-A985-42BD-88E9-175D88911043}" type="parTrans" cxnId="{AAF8360E-6BC6-49BE-B2E3-3FF71EA612A6}">
      <dgm:prSet/>
      <dgm:spPr/>
      <dgm:t>
        <a:bodyPr/>
        <a:lstStyle/>
        <a:p>
          <a:endParaRPr lang="en-US"/>
        </a:p>
      </dgm:t>
    </dgm:pt>
    <dgm:pt modelId="{E11FD21D-74E6-4A25-A90D-21FB9F46B5FE}" type="sibTrans" cxnId="{AAF8360E-6BC6-49BE-B2E3-3FF71EA612A6}">
      <dgm:prSet/>
      <dgm:spPr/>
      <dgm:t>
        <a:bodyPr/>
        <a:lstStyle/>
        <a:p>
          <a:endParaRPr lang="en-US"/>
        </a:p>
      </dgm:t>
    </dgm:pt>
    <dgm:pt modelId="{2BEF5A56-CC54-4DB2-9890-27C0C39B0687}">
      <dgm:prSet/>
      <dgm:spPr/>
      <dgm:t>
        <a:bodyPr/>
        <a:lstStyle/>
        <a:p>
          <a:r>
            <a:rPr lang="es-US"/>
            <a:t>Un enfoque hacia la inteligencia artificial.</a:t>
          </a:r>
          <a:endParaRPr lang="en-US"/>
        </a:p>
      </dgm:t>
    </dgm:pt>
    <dgm:pt modelId="{490E5AF5-A33F-4098-ADD6-22C97CBF0C2E}" type="parTrans" cxnId="{DFC10394-860B-4600-85A3-A9806F6909BF}">
      <dgm:prSet/>
      <dgm:spPr/>
      <dgm:t>
        <a:bodyPr/>
        <a:lstStyle/>
        <a:p>
          <a:endParaRPr lang="en-US"/>
        </a:p>
      </dgm:t>
    </dgm:pt>
    <dgm:pt modelId="{37CFB36D-897F-43C0-9846-76226FD5C179}" type="sibTrans" cxnId="{DFC10394-860B-4600-85A3-A9806F6909BF}">
      <dgm:prSet/>
      <dgm:spPr/>
      <dgm:t>
        <a:bodyPr/>
        <a:lstStyle/>
        <a:p>
          <a:endParaRPr lang="en-US"/>
        </a:p>
      </dgm:t>
    </dgm:pt>
    <dgm:pt modelId="{2E9B4FA3-0921-4FF7-A2A7-3B7D90CAA6BB}">
      <dgm:prSet/>
      <dgm:spPr/>
      <dgm:t>
        <a:bodyPr/>
        <a:lstStyle/>
        <a:p>
          <a:r>
            <a:rPr lang="es-US"/>
            <a:t>Aprendizaje basado en recompensas.</a:t>
          </a:r>
          <a:endParaRPr lang="en-US"/>
        </a:p>
      </dgm:t>
    </dgm:pt>
    <dgm:pt modelId="{871D27D2-70E2-4386-9549-64F471BF9FB3}" type="parTrans" cxnId="{8899CA54-9D20-4324-8EFB-3A19EA7A7676}">
      <dgm:prSet/>
      <dgm:spPr/>
      <dgm:t>
        <a:bodyPr/>
        <a:lstStyle/>
        <a:p>
          <a:endParaRPr lang="en-US"/>
        </a:p>
      </dgm:t>
    </dgm:pt>
    <dgm:pt modelId="{E7B13D94-295C-4B39-ABEB-FB73D19A1128}" type="sibTrans" cxnId="{8899CA54-9D20-4324-8EFB-3A19EA7A7676}">
      <dgm:prSet/>
      <dgm:spPr/>
      <dgm:t>
        <a:bodyPr/>
        <a:lstStyle/>
        <a:p>
          <a:endParaRPr lang="en-US"/>
        </a:p>
      </dgm:t>
    </dgm:pt>
    <dgm:pt modelId="{75962C89-C5C0-46BD-8BD6-7665EA5AA3A6}">
      <dgm:prSet/>
      <dgm:spPr/>
      <dgm:t>
        <a:bodyPr/>
        <a:lstStyle/>
        <a:p>
          <a:r>
            <a:rPr lang="es-US"/>
            <a:t>Aprende a partir de refuerzos positivos y negativos.</a:t>
          </a:r>
          <a:endParaRPr lang="en-US"/>
        </a:p>
      </dgm:t>
    </dgm:pt>
    <dgm:pt modelId="{81E42F34-FB12-4C4A-8F08-A7918BEFE346}" type="parTrans" cxnId="{4523D60B-FA75-4DE0-A817-8F3AC16FF65D}">
      <dgm:prSet/>
      <dgm:spPr/>
      <dgm:t>
        <a:bodyPr/>
        <a:lstStyle/>
        <a:p>
          <a:endParaRPr lang="en-US"/>
        </a:p>
      </dgm:t>
    </dgm:pt>
    <dgm:pt modelId="{30E9936F-4DFE-4B3E-A4D2-06043860C234}" type="sibTrans" cxnId="{4523D60B-FA75-4DE0-A817-8F3AC16FF65D}">
      <dgm:prSet/>
      <dgm:spPr/>
      <dgm:t>
        <a:bodyPr/>
        <a:lstStyle/>
        <a:p>
          <a:endParaRPr lang="en-US"/>
        </a:p>
      </dgm:t>
    </dgm:pt>
    <dgm:pt modelId="{339F345E-50EA-4135-9B8B-F97A453FD63C}">
      <dgm:prSet/>
      <dgm:spPr/>
      <dgm:t>
        <a:bodyPr/>
        <a:lstStyle/>
        <a:p>
          <a:r>
            <a:rPr lang="es-US"/>
            <a:t>La máquina aprende cómo actuar en un entorno determinado.</a:t>
          </a:r>
          <a:endParaRPr lang="en-US"/>
        </a:p>
      </dgm:t>
    </dgm:pt>
    <dgm:pt modelId="{D59D726C-6EB5-4AA2-A68E-DA78B3E7D9F1}" type="parTrans" cxnId="{6C6F0986-E0A3-4688-8CCA-B0ACFC6BA77F}">
      <dgm:prSet/>
      <dgm:spPr/>
      <dgm:t>
        <a:bodyPr/>
        <a:lstStyle/>
        <a:p>
          <a:endParaRPr lang="en-US"/>
        </a:p>
      </dgm:t>
    </dgm:pt>
    <dgm:pt modelId="{60E48132-7696-4A13-988C-F998DB430EA9}" type="sibTrans" cxnId="{6C6F0986-E0A3-4688-8CCA-B0ACFC6BA77F}">
      <dgm:prSet/>
      <dgm:spPr/>
      <dgm:t>
        <a:bodyPr/>
        <a:lstStyle/>
        <a:p>
          <a:endParaRPr lang="en-US"/>
        </a:p>
      </dgm:t>
    </dgm:pt>
    <dgm:pt modelId="{3F57511D-705A-45A6-847C-F67C483A8794}">
      <dgm:prSet/>
      <dgm:spPr/>
      <dgm:t>
        <a:bodyPr/>
        <a:lstStyle/>
        <a:p>
          <a:r>
            <a:rPr lang="es-US"/>
            <a:t>Maximiza las recompensas.</a:t>
          </a:r>
          <a:endParaRPr lang="en-US"/>
        </a:p>
      </dgm:t>
    </dgm:pt>
    <dgm:pt modelId="{8BF7205E-4777-4E4C-B0D2-48D73A1ACB15}" type="parTrans" cxnId="{4CFB23DD-19BD-45BD-81C9-1A87E18C8BE4}">
      <dgm:prSet/>
      <dgm:spPr/>
      <dgm:t>
        <a:bodyPr/>
        <a:lstStyle/>
        <a:p>
          <a:endParaRPr lang="en-US"/>
        </a:p>
      </dgm:t>
    </dgm:pt>
    <dgm:pt modelId="{5D30F73C-C6A5-4C6A-A336-A9B5E97F0E81}" type="sibTrans" cxnId="{4CFB23DD-19BD-45BD-81C9-1A87E18C8BE4}">
      <dgm:prSet/>
      <dgm:spPr/>
      <dgm:t>
        <a:bodyPr/>
        <a:lstStyle/>
        <a:p>
          <a:endParaRPr lang="en-US"/>
        </a:p>
      </dgm:t>
    </dgm:pt>
    <dgm:pt modelId="{9CD63DD9-B1D8-48C0-AA91-9B5BB859D24A}" type="pres">
      <dgm:prSet presAssocID="{DCC1B075-A7FC-4898-80CC-1AFA887CC7DB}" presName="linear" presStyleCnt="0">
        <dgm:presLayoutVars>
          <dgm:animLvl val="lvl"/>
          <dgm:resizeHandles val="exact"/>
        </dgm:presLayoutVars>
      </dgm:prSet>
      <dgm:spPr/>
    </dgm:pt>
    <dgm:pt modelId="{220D903D-27A1-4979-B8FA-F0AB7D3B1764}" type="pres">
      <dgm:prSet presAssocID="{38C7110B-160B-4828-A8A4-FFCA57ADF203}" presName="parentText" presStyleLbl="node1" presStyleIdx="0" presStyleCnt="3">
        <dgm:presLayoutVars>
          <dgm:chMax val="0"/>
          <dgm:bulletEnabled val="1"/>
        </dgm:presLayoutVars>
      </dgm:prSet>
      <dgm:spPr/>
    </dgm:pt>
    <dgm:pt modelId="{8A015E75-1C0D-46E9-9448-C1D5C3BD3E05}" type="pres">
      <dgm:prSet presAssocID="{38C7110B-160B-4828-A8A4-FFCA57ADF203}" presName="childText" presStyleLbl="revTx" presStyleIdx="0" presStyleCnt="3">
        <dgm:presLayoutVars>
          <dgm:bulletEnabled val="1"/>
        </dgm:presLayoutVars>
      </dgm:prSet>
      <dgm:spPr/>
    </dgm:pt>
    <dgm:pt modelId="{FF10DBC4-5580-4BDA-A74A-5E5BA06906D7}" type="pres">
      <dgm:prSet presAssocID="{B79BCA8E-A4AC-4403-9896-FB810FB1EC09}" presName="parentText" presStyleLbl="node1" presStyleIdx="1" presStyleCnt="3">
        <dgm:presLayoutVars>
          <dgm:chMax val="0"/>
          <dgm:bulletEnabled val="1"/>
        </dgm:presLayoutVars>
      </dgm:prSet>
      <dgm:spPr/>
    </dgm:pt>
    <dgm:pt modelId="{F4280831-57C3-407E-A7A7-EE068774E8D5}" type="pres">
      <dgm:prSet presAssocID="{B79BCA8E-A4AC-4403-9896-FB810FB1EC09}" presName="childText" presStyleLbl="revTx" presStyleIdx="1" presStyleCnt="3">
        <dgm:presLayoutVars>
          <dgm:bulletEnabled val="1"/>
        </dgm:presLayoutVars>
      </dgm:prSet>
      <dgm:spPr/>
    </dgm:pt>
    <dgm:pt modelId="{41434EC1-94A8-403F-BA71-0929711A488B}" type="pres">
      <dgm:prSet presAssocID="{8BCF3D73-FBCC-43C5-82DB-7760F41359C3}" presName="parentText" presStyleLbl="node1" presStyleIdx="2" presStyleCnt="3">
        <dgm:presLayoutVars>
          <dgm:chMax val="0"/>
          <dgm:bulletEnabled val="1"/>
        </dgm:presLayoutVars>
      </dgm:prSet>
      <dgm:spPr/>
    </dgm:pt>
    <dgm:pt modelId="{370047D1-252C-45C1-862B-5A212D7675E5}" type="pres">
      <dgm:prSet presAssocID="{8BCF3D73-FBCC-43C5-82DB-7760F41359C3}" presName="childText" presStyleLbl="revTx" presStyleIdx="2" presStyleCnt="3">
        <dgm:presLayoutVars>
          <dgm:bulletEnabled val="1"/>
        </dgm:presLayoutVars>
      </dgm:prSet>
      <dgm:spPr/>
    </dgm:pt>
  </dgm:ptLst>
  <dgm:cxnLst>
    <dgm:cxn modelId="{453E0107-87DF-4153-8130-1DE63C062D1A}" type="presOf" srcId="{CBC329DD-8395-4429-875C-21E3B6472F4D}" destId="{8A015E75-1C0D-46E9-9448-C1D5C3BD3E05}" srcOrd="0" destOrd="3" presId="urn:microsoft.com/office/officeart/2005/8/layout/vList2"/>
    <dgm:cxn modelId="{50B95009-F954-40CA-ACCA-BB62C5476578}" type="presOf" srcId="{225B6D61-1700-4572-BE13-722DDA797A73}" destId="{F4280831-57C3-407E-A7A7-EE068774E8D5}" srcOrd="0" destOrd="1" presId="urn:microsoft.com/office/officeart/2005/8/layout/vList2"/>
    <dgm:cxn modelId="{4523D60B-FA75-4DE0-A817-8F3AC16FF65D}" srcId="{8BCF3D73-FBCC-43C5-82DB-7760F41359C3}" destId="{75962C89-C5C0-46BD-8BD6-7665EA5AA3A6}" srcOrd="2" destOrd="0" parTransId="{81E42F34-FB12-4C4A-8F08-A7918BEFE346}" sibTransId="{30E9936F-4DFE-4B3E-A4D2-06043860C234}"/>
    <dgm:cxn modelId="{0C43CD0C-0250-4DAD-B9C8-7FD44C190E3C}" srcId="{38C7110B-160B-4828-A8A4-FFCA57ADF203}" destId="{77B5EEA8-7E08-424E-8B02-33ADF96D2791}" srcOrd="1" destOrd="0" parTransId="{099B9235-50F7-44AE-BCEF-593AA393AEBE}" sibTransId="{4144C0DB-6285-47AF-8A61-6B7830A99A13}"/>
    <dgm:cxn modelId="{AAF8360E-6BC6-49BE-B2E3-3FF71EA612A6}" srcId="{DCC1B075-A7FC-4898-80CC-1AFA887CC7DB}" destId="{8BCF3D73-FBCC-43C5-82DB-7760F41359C3}" srcOrd="2" destOrd="0" parTransId="{C835E316-A985-42BD-88E9-175D88911043}" sibTransId="{E11FD21D-74E6-4A25-A90D-21FB9F46B5FE}"/>
    <dgm:cxn modelId="{1E3D631F-3FBA-42DE-9304-7B9A27147A0E}" type="presOf" srcId="{77B5EEA8-7E08-424E-8B02-33ADF96D2791}" destId="{8A015E75-1C0D-46E9-9448-C1D5C3BD3E05}" srcOrd="0" destOrd="1" presId="urn:microsoft.com/office/officeart/2005/8/layout/vList2"/>
    <dgm:cxn modelId="{49B1FC22-BDF1-4564-A77D-27108BF48AA3}" srcId="{B79BCA8E-A4AC-4403-9896-FB810FB1EC09}" destId="{FFA73677-9C69-4EF8-98C7-7E04890FDE24}" srcOrd="2" destOrd="0" parTransId="{DB0E44AF-9826-41E2-B845-5B32D6AB10A8}" sibTransId="{82867A6C-6B87-42A2-BC49-CEE94354DDD5}"/>
    <dgm:cxn modelId="{3621582C-2128-4B3D-AB5C-3AA8DADC8FAC}" type="presOf" srcId="{75962C89-C5C0-46BD-8BD6-7665EA5AA3A6}" destId="{370047D1-252C-45C1-862B-5A212D7675E5}" srcOrd="0" destOrd="2" presId="urn:microsoft.com/office/officeart/2005/8/layout/vList2"/>
    <dgm:cxn modelId="{676F3731-D901-4045-89F1-629D30BE2240}" type="presOf" srcId="{8BCF3D73-FBCC-43C5-82DB-7760F41359C3}" destId="{41434EC1-94A8-403F-BA71-0929711A488B}" srcOrd="0" destOrd="0" presId="urn:microsoft.com/office/officeart/2005/8/layout/vList2"/>
    <dgm:cxn modelId="{42626A40-F449-4C31-8A92-E4C744036166}" srcId="{38C7110B-160B-4828-A8A4-FFCA57ADF203}" destId="{B0D64615-29D3-4AAC-82DB-01D543EF3C61}" srcOrd="0" destOrd="0" parTransId="{1B8E188E-5979-4D74-9840-3604B1C34AE7}" sibTransId="{591B2B31-03E7-4A73-BA21-784FE041BD79}"/>
    <dgm:cxn modelId="{91934168-E1BF-4C27-8B1E-DA05234F9085}" srcId="{38C7110B-160B-4828-A8A4-FFCA57ADF203}" destId="{CBC329DD-8395-4429-875C-21E3B6472F4D}" srcOrd="3" destOrd="0" parTransId="{418CEB53-C1AE-4259-A728-492E2B603C80}" sibTransId="{2D9EE7BA-4324-496C-9798-1184BA0C9F01}"/>
    <dgm:cxn modelId="{4B5DDA6B-0D7E-4B4B-B24B-2C6255EB38AF}" srcId="{38C7110B-160B-4828-A8A4-FFCA57ADF203}" destId="{B9F8F11F-F37E-402C-A80D-5BBB0E691A2A}" srcOrd="4" destOrd="0" parTransId="{20359F90-C3C7-4C65-896F-A39FD38B8E36}" sibTransId="{169334E5-2858-4918-ACA5-45212FF4A8BA}"/>
    <dgm:cxn modelId="{D6177C53-78E5-4A9C-9214-72857262F9F1}" type="presOf" srcId="{B0D64615-29D3-4AAC-82DB-01D543EF3C61}" destId="{8A015E75-1C0D-46E9-9448-C1D5C3BD3E05}" srcOrd="0" destOrd="0" presId="urn:microsoft.com/office/officeart/2005/8/layout/vList2"/>
    <dgm:cxn modelId="{0D459E53-0870-4E99-A69F-ECA901DEBD42}" type="presOf" srcId="{FFA73677-9C69-4EF8-98C7-7E04890FDE24}" destId="{F4280831-57C3-407E-A7A7-EE068774E8D5}" srcOrd="0" destOrd="2" presId="urn:microsoft.com/office/officeart/2005/8/layout/vList2"/>
    <dgm:cxn modelId="{8899CA54-9D20-4324-8EFB-3A19EA7A7676}" srcId="{8BCF3D73-FBCC-43C5-82DB-7760F41359C3}" destId="{2E9B4FA3-0921-4FF7-A2A7-3B7D90CAA6BB}" srcOrd="1" destOrd="0" parTransId="{871D27D2-70E2-4386-9549-64F471BF9FB3}" sibTransId="{E7B13D94-295C-4B39-ABEB-FB73D19A1128}"/>
    <dgm:cxn modelId="{00DA3D78-03CB-4A44-ACCA-F9C34BAF9E04}" srcId="{B79BCA8E-A4AC-4403-9896-FB810FB1EC09}" destId="{225B6D61-1700-4572-BE13-722DDA797A73}" srcOrd="1" destOrd="0" parTransId="{33531E46-E2AA-4D0C-AB81-6D0D738BCB0E}" sibTransId="{D45BC3F3-EFAF-4B74-B3D7-32AA0BB40A6A}"/>
    <dgm:cxn modelId="{5DB2257E-AD04-4D68-A614-C5AD3054F385}" type="presOf" srcId="{2E9B4FA3-0921-4FF7-A2A7-3B7D90CAA6BB}" destId="{370047D1-252C-45C1-862B-5A212D7675E5}" srcOrd="0" destOrd="1" presId="urn:microsoft.com/office/officeart/2005/8/layout/vList2"/>
    <dgm:cxn modelId="{6C6F0986-E0A3-4688-8CCA-B0ACFC6BA77F}" srcId="{8BCF3D73-FBCC-43C5-82DB-7760F41359C3}" destId="{339F345E-50EA-4135-9B8B-F97A453FD63C}" srcOrd="3" destOrd="0" parTransId="{D59D726C-6EB5-4AA2-A68E-DA78B3E7D9F1}" sibTransId="{60E48132-7696-4A13-988C-F998DB430EA9}"/>
    <dgm:cxn modelId="{14194087-9032-4EF1-A965-50992DE6ECB0}" type="presOf" srcId="{2BEF5A56-CC54-4DB2-9890-27C0C39B0687}" destId="{370047D1-252C-45C1-862B-5A212D7675E5}" srcOrd="0" destOrd="0" presId="urn:microsoft.com/office/officeart/2005/8/layout/vList2"/>
    <dgm:cxn modelId="{312A4191-0075-4F8E-88C2-C406B3980FD2}" srcId="{B79BCA8E-A4AC-4403-9896-FB810FB1EC09}" destId="{9F5D3D3A-2284-4111-BB5C-48F4870120E9}" srcOrd="0" destOrd="0" parTransId="{7AD5F6AB-85E7-4591-94E8-086263CCFA7F}" sibTransId="{4B768956-BFC2-4E93-89A3-DC652B34FAF5}"/>
    <dgm:cxn modelId="{6845FC93-1572-4BCB-BCCF-1846FB6C0271}" type="presOf" srcId="{9F5D3D3A-2284-4111-BB5C-48F4870120E9}" destId="{F4280831-57C3-407E-A7A7-EE068774E8D5}" srcOrd="0" destOrd="0" presId="urn:microsoft.com/office/officeart/2005/8/layout/vList2"/>
    <dgm:cxn modelId="{DFC10394-860B-4600-85A3-A9806F6909BF}" srcId="{8BCF3D73-FBCC-43C5-82DB-7760F41359C3}" destId="{2BEF5A56-CC54-4DB2-9890-27C0C39B0687}" srcOrd="0" destOrd="0" parTransId="{490E5AF5-A33F-4098-ADD6-22C97CBF0C2E}" sibTransId="{37CFB36D-897F-43C0-9846-76226FD5C179}"/>
    <dgm:cxn modelId="{850E0D95-F12D-4681-9D06-A2BD11664EE7}" type="presOf" srcId="{DCC1B075-A7FC-4898-80CC-1AFA887CC7DB}" destId="{9CD63DD9-B1D8-48C0-AA91-9B5BB859D24A}" srcOrd="0" destOrd="0" presId="urn:microsoft.com/office/officeart/2005/8/layout/vList2"/>
    <dgm:cxn modelId="{D74A0E98-6704-4B46-809B-F8353BF670A0}" type="presOf" srcId="{1DF52E35-507E-4067-AB38-61C3767E5F56}" destId="{8A015E75-1C0D-46E9-9448-C1D5C3BD3E05}" srcOrd="0" destOrd="2" presId="urn:microsoft.com/office/officeart/2005/8/layout/vList2"/>
    <dgm:cxn modelId="{A5A6A6A9-218E-418B-8793-0C396FBD7051}" srcId="{DCC1B075-A7FC-4898-80CC-1AFA887CC7DB}" destId="{38C7110B-160B-4828-A8A4-FFCA57ADF203}" srcOrd="0" destOrd="0" parTransId="{4D901CD5-D648-4269-832C-D6D8ADCB1874}" sibTransId="{FAC8B56D-932C-4EAA-9CB7-DDDF5E221557}"/>
    <dgm:cxn modelId="{173585B1-C215-4F34-A990-B246F05C5569}" type="presOf" srcId="{B9F8F11F-F37E-402C-A80D-5BBB0E691A2A}" destId="{8A015E75-1C0D-46E9-9448-C1D5C3BD3E05}" srcOrd="0" destOrd="4" presId="urn:microsoft.com/office/officeart/2005/8/layout/vList2"/>
    <dgm:cxn modelId="{442BDEC3-EA01-4355-A8CA-CBF4391F0CB7}" type="presOf" srcId="{38C7110B-160B-4828-A8A4-FFCA57ADF203}" destId="{220D903D-27A1-4979-B8FA-F0AB7D3B1764}" srcOrd="0" destOrd="0" presId="urn:microsoft.com/office/officeart/2005/8/layout/vList2"/>
    <dgm:cxn modelId="{3643A1CD-CB4A-4904-9C2D-DD6F8B6CAA61}" type="presOf" srcId="{3F57511D-705A-45A6-847C-F67C483A8794}" destId="{370047D1-252C-45C1-862B-5A212D7675E5}" srcOrd="0" destOrd="4" presId="urn:microsoft.com/office/officeart/2005/8/layout/vList2"/>
    <dgm:cxn modelId="{30CA91D8-D4F1-477D-97A0-0EC9274C483B}" type="presOf" srcId="{339F345E-50EA-4135-9B8B-F97A453FD63C}" destId="{370047D1-252C-45C1-862B-5A212D7675E5}" srcOrd="0" destOrd="3" presId="urn:microsoft.com/office/officeart/2005/8/layout/vList2"/>
    <dgm:cxn modelId="{35B414DC-4692-4B5D-ABBF-17D632102A56}" srcId="{DCC1B075-A7FC-4898-80CC-1AFA887CC7DB}" destId="{B79BCA8E-A4AC-4403-9896-FB810FB1EC09}" srcOrd="1" destOrd="0" parTransId="{F8B964AF-E82E-4CDA-80AE-A222CCD9EF5F}" sibTransId="{DA86F0A7-1F72-4232-A4A4-83B11CE62C53}"/>
    <dgm:cxn modelId="{4CFB23DD-19BD-45BD-81C9-1A87E18C8BE4}" srcId="{8BCF3D73-FBCC-43C5-82DB-7760F41359C3}" destId="{3F57511D-705A-45A6-847C-F67C483A8794}" srcOrd="4" destOrd="0" parTransId="{8BF7205E-4777-4E4C-B0D2-48D73A1ACB15}" sibTransId="{5D30F73C-C6A5-4C6A-A336-A9B5E97F0E81}"/>
    <dgm:cxn modelId="{E48D78DF-6638-46EC-83EA-F16253835ADB}" srcId="{38C7110B-160B-4828-A8A4-FFCA57ADF203}" destId="{1DF52E35-507E-4067-AB38-61C3767E5F56}" srcOrd="2" destOrd="0" parTransId="{4568BAA1-2748-4334-BCD5-74F7DE5D0FA3}" sibTransId="{95361B26-1C95-48EA-A235-C07D5418D47C}"/>
    <dgm:cxn modelId="{D44047FE-D8D6-4221-990C-4B2B4F39538C}" type="presOf" srcId="{B79BCA8E-A4AC-4403-9896-FB810FB1EC09}" destId="{FF10DBC4-5580-4BDA-A74A-5E5BA06906D7}" srcOrd="0" destOrd="0" presId="urn:microsoft.com/office/officeart/2005/8/layout/vList2"/>
    <dgm:cxn modelId="{52E294FB-9FA7-4144-974A-83F88BEB454D}" type="presParOf" srcId="{9CD63DD9-B1D8-48C0-AA91-9B5BB859D24A}" destId="{220D903D-27A1-4979-B8FA-F0AB7D3B1764}" srcOrd="0" destOrd="0" presId="urn:microsoft.com/office/officeart/2005/8/layout/vList2"/>
    <dgm:cxn modelId="{0456CEAC-7F85-4BCE-851A-8D72D827C395}" type="presParOf" srcId="{9CD63DD9-B1D8-48C0-AA91-9B5BB859D24A}" destId="{8A015E75-1C0D-46E9-9448-C1D5C3BD3E05}" srcOrd="1" destOrd="0" presId="urn:microsoft.com/office/officeart/2005/8/layout/vList2"/>
    <dgm:cxn modelId="{590591D2-F7BE-4E7E-97E7-5C4D787C533A}" type="presParOf" srcId="{9CD63DD9-B1D8-48C0-AA91-9B5BB859D24A}" destId="{FF10DBC4-5580-4BDA-A74A-5E5BA06906D7}" srcOrd="2" destOrd="0" presId="urn:microsoft.com/office/officeart/2005/8/layout/vList2"/>
    <dgm:cxn modelId="{59C42E1B-744E-458A-8B9D-C619776B5331}" type="presParOf" srcId="{9CD63DD9-B1D8-48C0-AA91-9B5BB859D24A}" destId="{F4280831-57C3-407E-A7A7-EE068774E8D5}" srcOrd="3" destOrd="0" presId="urn:microsoft.com/office/officeart/2005/8/layout/vList2"/>
    <dgm:cxn modelId="{C2511F71-BFD2-420A-B8D2-E6E459281146}" type="presParOf" srcId="{9CD63DD9-B1D8-48C0-AA91-9B5BB859D24A}" destId="{41434EC1-94A8-403F-BA71-0929711A488B}" srcOrd="4" destOrd="0" presId="urn:microsoft.com/office/officeart/2005/8/layout/vList2"/>
    <dgm:cxn modelId="{E4058692-7519-4CD1-91E8-D5DBDFAC4AB4}" type="presParOf" srcId="{9CD63DD9-B1D8-48C0-AA91-9B5BB859D24A}" destId="{370047D1-252C-45C1-862B-5A212D7675E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46BB7E-F5AD-4F15-81FC-4919695BCA9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BD016CE-EF04-4292-898A-D7194D247F7E}">
      <dgm:prSet/>
      <dgm:spPr/>
      <dgm:t>
        <a:bodyPr/>
        <a:lstStyle/>
        <a:p>
          <a:r>
            <a:rPr lang="es-CL"/>
            <a:t>Supervisado</a:t>
          </a:r>
          <a:endParaRPr lang="en-US"/>
        </a:p>
      </dgm:t>
    </dgm:pt>
    <dgm:pt modelId="{C7921850-4FDC-4DB2-AF88-D7DA8980BA19}" type="parTrans" cxnId="{E263AA48-23CC-4F24-8346-4071C1D2CA11}">
      <dgm:prSet/>
      <dgm:spPr/>
      <dgm:t>
        <a:bodyPr/>
        <a:lstStyle/>
        <a:p>
          <a:endParaRPr lang="en-US"/>
        </a:p>
      </dgm:t>
    </dgm:pt>
    <dgm:pt modelId="{631AF26C-D246-4667-A546-0D35092747ED}" type="sibTrans" cxnId="{E263AA48-23CC-4F24-8346-4071C1D2CA11}">
      <dgm:prSet/>
      <dgm:spPr/>
      <dgm:t>
        <a:bodyPr/>
        <a:lstStyle/>
        <a:p>
          <a:endParaRPr lang="en-US"/>
        </a:p>
      </dgm:t>
    </dgm:pt>
    <dgm:pt modelId="{7F852F8D-D643-4555-8665-4FF3DBDCBA54}">
      <dgm:prSet/>
      <dgm:spPr/>
      <dgm:t>
        <a:bodyPr/>
        <a:lstStyle/>
        <a:p>
          <a:r>
            <a:rPr lang="es-CL"/>
            <a:t>Arboles de decisión</a:t>
          </a:r>
          <a:endParaRPr lang="en-US"/>
        </a:p>
      </dgm:t>
    </dgm:pt>
    <dgm:pt modelId="{94BA0523-5BD7-43C6-9951-9841BFBDA711}" type="parTrans" cxnId="{6A799E45-EECE-46B7-9B4B-2F0C13F902F6}">
      <dgm:prSet/>
      <dgm:spPr/>
      <dgm:t>
        <a:bodyPr/>
        <a:lstStyle/>
        <a:p>
          <a:endParaRPr lang="en-US"/>
        </a:p>
      </dgm:t>
    </dgm:pt>
    <dgm:pt modelId="{E7DFE7BF-CED6-491A-A81C-9EAAC5090D9D}" type="sibTrans" cxnId="{6A799E45-EECE-46B7-9B4B-2F0C13F902F6}">
      <dgm:prSet/>
      <dgm:spPr/>
      <dgm:t>
        <a:bodyPr/>
        <a:lstStyle/>
        <a:p>
          <a:endParaRPr lang="en-US"/>
        </a:p>
      </dgm:t>
    </dgm:pt>
    <dgm:pt modelId="{3C46C5FB-DF49-4928-922E-42952A52E435}">
      <dgm:prSet/>
      <dgm:spPr/>
      <dgm:t>
        <a:bodyPr/>
        <a:lstStyle/>
        <a:p>
          <a:r>
            <a:rPr lang="es-CL"/>
            <a:t>Support Vector Machine (SVM)</a:t>
          </a:r>
          <a:endParaRPr lang="en-US"/>
        </a:p>
      </dgm:t>
    </dgm:pt>
    <dgm:pt modelId="{6C5C4ABF-A9F9-46E8-BA9F-D28C10B0B88C}" type="parTrans" cxnId="{1D957700-83E0-497F-A937-C7A3B09D5B26}">
      <dgm:prSet/>
      <dgm:spPr/>
      <dgm:t>
        <a:bodyPr/>
        <a:lstStyle/>
        <a:p>
          <a:endParaRPr lang="en-US"/>
        </a:p>
      </dgm:t>
    </dgm:pt>
    <dgm:pt modelId="{FAE990D4-A23B-43B3-B403-116AD9606CDB}" type="sibTrans" cxnId="{1D957700-83E0-497F-A937-C7A3B09D5B26}">
      <dgm:prSet/>
      <dgm:spPr/>
      <dgm:t>
        <a:bodyPr/>
        <a:lstStyle/>
        <a:p>
          <a:endParaRPr lang="en-US"/>
        </a:p>
      </dgm:t>
    </dgm:pt>
    <dgm:pt modelId="{8C1309BC-049E-45A1-BD45-F1C3A516D441}">
      <dgm:prSet/>
      <dgm:spPr/>
      <dgm:t>
        <a:bodyPr/>
        <a:lstStyle/>
        <a:p>
          <a:r>
            <a:rPr lang="es-CL"/>
            <a:t>Redes neuronales</a:t>
          </a:r>
          <a:endParaRPr lang="en-US"/>
        </a:p>
      </dgm:t>
    </dgm:pt>
    <dgm:pt modelId="{C4D8860B-2C36-4E49-82D5-0FA34084208D}" type="parTrans" cxnId="{7A452152-CE97-4B49-837A-19F4A775D6AB}">
      <dgm:prSet/>
      <dgm:spPr/>
      <dgm:t>
        <a:bodyPr/>
        <a:lstStyle/>
        <a:p>
          <a:endParaRPr lang="en-US"/>
        </a:p>
      </dgm:t>
    </dgm:pt>
    <dgm:pt modelId="{DB463C97-25EB-4CB3-BF78-97E861160A73}" type="sibTrans" cxnId="{7A452152-CE97-4B49-837A-19F4A775D6AB}">
      <dgm:prSet/>
      <dgm:spPr/>
      <dgm:t>
        <a:bodyPr/>
        <a:lstStyle/>
        <a:p>
          <a:endParaRPr lang="en-US"/>
        </a:p>
      </dgm:t>
    </dgm:pt>
    <dgm:pt modelId="{B211D58D-F331-4795-BECF-C35DBD055265}">
      <dgm:prSet/>
      <dgm:spPr/>
      <dgm:t>
        <a:bodyPr/>
        <a:lstStyle/>
        <a:p>
          <a:r>
            <a:rPr lang="es-CL"/>
            <a:t>No supervisado</a:t>
          </a:r>
          <a:endParaRPr lang="en-US"/>
        </a:p>
      </dgm:t>
    </dgm:pt>
    <dgm:pt modelId="{1175FA08-8ACB-46C3-A5F4-09AB7E95ABEC}" type="parTrans" cxnId="{BB620528-560F-44EA-91CE-2F3CBE9EA1AA}">
      <dgm:prSet/>
      <dgm:spPr/>
      <dgm:t>
        <a:bodyPr/>
        <a:lstStyle/>
        <a:p>
          <a:endParaRPr lang="en-US"/>
        </a:p>
      </dgm:t>
    </dgm:pt>
    <dgm:pt modelId="{DC451752-66FD-4244-AA70-528E1F3021AE}" type="sibTrans" cxnId="{BB620528-560F-44EA-91CE-2F3CBE9EA1AA}">
      <dgm:prSet/>
      <dgm:spPr/>
      <dgm:t>
        <a:bodyPr/>
        <a:lstStyle/>
        <a:p>
          <a:endParaRPr lang="en-US"/>
        </a:p>
      </dgm:t>
    </dgm:pt>
    <dgm:pt modelId="{1F48CEE5-92F5-4EF0-866F-EFDE7D4859B3}">
      <dgm:prSet/>
      <dgm:spPr/>
      <dgm:t>
        <a:bodyPr/>
        <a:lstStyle/>
        <a:p>
          <a:r>
            <a:rPr lang="es-CL"/>
            <a:t>Kmeans</a:t>
          </a:r>
          <a:endParaRPr lang="en-US"/>
        </a:p>
      </dgm:t>
    </dgm:pt>
    <dgm:pt modelId="{3815D5E9-C8F5-489C-93FC-E76367DF563F}" type="parTrans" cxnId="{DA731DAF-1523-484A-BE66-495548F936B6}">
      <dgm:prSet/>
      <dgm:spPr/>
      <dgm:t>
        <a:bodyPr/>
        <a:lstStyle/>
        <a:p>
          <a:endParaRPr lang="en-US"/>
        </a:p>
      </dgm:t>
    </dgm:pt>
    <dgm:pt modelId="{D2CBA3B6-6B7D-4B4C-9DFC-B91D6221F6E4}" type="sibTrans" cxnId="{DA731DAF-1523-484A-BE66-495548F936B6}">
      <dgm:prSet/>
      <dgm:spPr/>
      <dgm:t>
        <a:bodyPr/>
        <a:lstStyle/>
        <a:p>
          <a:endParaRPr lang="en-US"/>
        </a:p>
      </dgm:t>
    </dgm:pt>
    <dgm:pt modelId="{296392B2-EA71-492C-8D13-5FB63C6F566A}">
      <dgm:prSet/>
      <dgm:spPr/>
      <dgm:t>
        <a:bodyPr/>
        <a:lstStyle/>
        <a:p>
          <a:r>
            <a:rPr lang="es-CL"/>
            <a:t>PCA</a:t>
          </a:r>
          <a:endParaRPr lang="en-US"/>
        </a:p>
      </dgm:t>
    </dgm:pt>
    <dgm:pt modelId="{8B47535F-1FCE-4D7F-8EE9-18EFE9EC31DC}" type="parTrans" cxnId="{DB23FAAE-0424-46D5-90A8-F1CD8B8BE68F}">
      <dgm:prSet/>
      <dgm:spPr/>
      <dgm:t>
        <a:bodyPr/>
        <a:lstStyle/>
        <a:p>
          <a:endParaRPr lang="en-US"/>
        </a:p>
      </dgm:t>
    </dgm:pt>
    <dgm:pt modelId="{E4777D82-86B8-433E-9628-9B218EE9126B}" type="sibTrans" cxnId="{DB23FAAE-0424-46D5-90A8-F1CD8B8BE68F}">
      <dgm:prSet/>
      <dgm:spPr/>
      <dgm:t>
        <a:bodyPr/>
        <a:lstStyle/>
        <a:p>
          <a:endParaRPr lang="en-US"/>
        </a:p>
      </dgm:t>
    </dgm:pt>
    <dgm:pt modelId="{E178D853-A946-4B63-8473-C52543A19115}" type="pres">
      <dgm:prSet presAssocID="{7D46BB7E-F5AD-4F15-81FC-4919695BCA9E}" presName="linear" presStyleCnt="0">
        <dgm:presLayoutVars>
          <dgm:animLvl val="lvl"/>
          <dgm:resizeHandles val="exact"/>
        </dgm:presLayoutVars>
      </dgm:prSet>
      <dgm:spPr/>
    </dgm:pt>
    <dgm:pt modelId="{5F081C42-0D3E-4961-88DE-19317CF2CCE6}" type="pres">
      <dgm:prSet presAssocID="{8BD016CE-EF04-4292-898A-D7194D247F7E}" presName="parentText" presStyleLbl="node1" presStyleIdx="0" presStyleCnt="2">
        <dgm:presLayoutVars>
          <dgm:chMax val="0"/>
          <dgm:bulletEnabled val="1"/>
        </dgm:presLayoutVars>
      </dgm:prSet>
      <dgm:spPr/>
    </dgm:pt>
    <dgm:pt modelId="{70E9FC84-4D3D-4DB2-8049-134342D38DD4}" type="pres">
      <dgm:prSet presAssocID="{8BD016CE-EF04-4292-898A-D7194D247F7E}" presName="childText" presStyleLbl="revTx" presStyleIdx="0" presStyleCnt="2">
        <dgm:presLayoutVars>
          <dgm:bulletEnabled val="1"/>
        </dgm:presLayoutVars>
      </dgm:prSet>
      <dgm:spPr/>
    </dgm:pt>
    <dgm:pt modelId="{9E25B160-1FF0-427E-B791-1BD833EFF3D4}" type="pres">
      <dgm:prSet presAssocID="{B211D58D-F331-4795-BECF-C35DBD055265}" presName="parentText" presStyleLbl="node1" presStyleIdx="1" presStyleCnt="2">
        <dgm:presLayoutVars>
          <dgm:chMax val="0"/>
          <dgm:bulletEnabled val="1"/>
        </dgm:presLayoutVars>
      </dgm:prSet>
      <dgm:spPr/>
    </dgm:pt>
    <dgm:pt modelId="{B6CE024D-0C5A-451B-AF81-86B21953BEC2}" type="pres">
      <dgm:prSet presAssocID="{B211D58D-F331-4795-BECF-C35DBD055265}" presName="childText" presStyleLbl="revTx" presStyleIdx="1" presStyleCnt="2">
        <dgm:presLayoutVars>
          <dgm:bulletEnabled val="1"/>
        </dgm:presLayoutVars>
      </dgm:prSet>
      <dgm:spPr/>
    </dgm:pt>
  </dgm:ptLst>
  <dgm:cxnLst>
    <dgm:cxn modelId="{1D957700-83E0-497F-A937-C7A3B09D5B26}" srcId="{8BD016CE-EF04-4292-898A-D7194D247F7E}" destId="{3C46C5FB-DF49-4928-922E-42952A52E435}" srcOrd="1" destOrd="0" parTransId="{6C5C4ABF-A9F9-46E8-BA9F-D28C10B0B88C}" sibTransId="{FAE990D4-A23B-43B3-B403-116AD9606CDB}"/>
    <dgm:cxn modelId="{BB620528-560F-44EA-91CE-2F3CBE9EA1AA}" srcId="{7D46BB7E-F5AD-4F15-81FC-4919695BCA9E}" destId="{B211D58D-F331-4795-BECF-C35DBD055265}" srcOrd="1" destOrd="0" parTransId="{1175FA08-8ACB-46C3-A5F4-09AB7E95ABEC}" sibTransId="{DC451752-66FD-4244-AA70-528E1F3021AE}"/>
    <dgm:cxn modelId="{77754D3B-F386-44DD-ACEF-B7789562C319}" type="presOf" srcId="{8C1309BC-049E-45A1-BD45-F1C3A516D441}" destId="{70E9FC84-4D3D-4DB2-8049-134342D38DD4}" srcOrd="0" destOrd="2" presId="urn:microsoft.com/office/officeart/2005/8/layout/vList2"/>
    <dgm:cxn modelId="{7E36235F-7726-4461-AE8A-5A2FDE58A40B}" type="presOf" srcId="{7F852F8D-D643-4555-8665-4FF3DBDCBA54}" destId="{70E9FC84-4D3D-4DB2-8049-134342D38DD4}" srcOrd="0" destOrd="0" presId="urn:microsoft.com/office/officeart/2005/8/layout/vList2"/>
    <dgm:cxn modelId="{27FA0B43-5636-466A-AA3A-3E9AA7A187DB}" type="presOf" srcId="{3C46C5FB-DF49-4928-922E-42952A52E435}" destId="{70E9FC84-4D3D-4DB2-8049-134342D38DD4}" srcOrd="0" destOrd="1" presId="urn:microsoft.com/office/officeart/2005/8/layout/vList2"/>
    <dgm:cxn modelId="{6A799E45-EECE-46B7-9B4B-2F0C13F902F6}" srcId="{8BD016CE-EF04-4292-898A-D7194D247F7E}" destId="{7F852F8D-D643-4555-8665-4FF3DBDCBA54}" srcOrd="0" destOrd="0" parTransId="{94BA0523-5BD7-43C6-9951-9841BFBDA711}" sibTransId="{E7DFE7BF-CED6-491A-A81C-9EAAC5090D9D}"/>
    <dgm:cxn modelId="{2D338647-1002-4A4C-B627-A66E88014B6A}" type="presOf" srcId="{296392B2-EA71-492C-8D13-5FB63C6F566A}" destId="{B6CE024D-0C5A-451B-AF81-86B21953BEC2}" srcOrd="0" destOrd="1" presId="urn:microsoft.com/office/officeart/2005/8/layout/vList2"/>
    <dgm:cxn modelId="{E263AA48-23CC-4F24-8346-4071C1D2CA11}" srcId="{7D46BB7E-F5AD-4F15-81FC-4919695BCA9E}" destId="{8BD016CE-EF04-4292-898A-D7194D247F7E}" srcOrd="0" destOrd="0" parTransId="{C7921850-4FDC-4DB2-AF88-D7DA8980BA19}" sibTransId="{631AF26C-D246-4667-A546-0D35092747ED}"/>
    <dgm:cxn modelId="{7A452152-CE97-4B49-837A-19F4A775D6AB}" srcId="{8BD016CE-EF04-4292-898A-D7194D247F7E}" destId="{8C1309BC-049E-45A1-BD45-F1C3A516D441}" srcOrd="2" destOrd="0" parTransId="{C4D8860B-2C36-4E49-82D5-0FA34084208D}" sibTransId="{DB463C97-25EB-4CB3-BF78-97E861160A73}"/>
    <dgm:cxn modelId="{F189BE7E-B4E3-4128-ABCC-587790760FA3}" type="presOf" srcId="{1F48CEE5-92F5-4EF0-866F-EFDE7D4859B3}" destId="{B6CE024D-0C5A-451B-AF81-86B21953BEC2}" srcOrd="0" destOrd="0" presId="urn:microsoft.com/office/officeart/2005/8/layout/vList2"/>
    <dgm:cxn modelId="{599B739A-23C0-4909-BB4D-DEB056181750}" type="presOf" srcId="{B211D58D-F331-4795-BECF-C35DBD055265}" destId="{9E25B160-1FF0-427E-B791-1BD833EFF3D4}" srcOrd="0" destOrd="0" presId="urn:microsoft.com/office/officeart/2005/8/layout/vList2"/>
    <dgm:cxn modelId="{402BBDAC-858C-44A0-93FA-B77DC45C7099}" type="presOf" srcId="{8BD016CE-EF04-4292-898A-D7194D247F7E}" destId="{5F081C42-0D3E-4961-88DE-19317CF2CCE6}" srcOrd="0" destOrd="0" presId="urn:microsoft.com/office/officeart/2005/8/layout/vList2"/>
    <dgm:cxn modelId="{DB23FAAE-0424-46D5-90A8-F1CD8B8BE68F}" srcId="{B211D58D-F331-4795-BECF-C35DBD055265}" destId="{296392B2-EA71-492C-8D13-5FB63C6F566A}" srcOrd="1" destOrd="0" parTransId="{8B47535F-1FCE-4D7F-8EE9-18EFE9EC31DC}" sibTransId="{E4777D82-86B8-433E-9628-9B218EE9126B}"/>
    <dgm:cxn modelId="{DA731DAF-1523-484A-BE66-495548F936B6}" srcId="{B211D58D-F331-4795-BECF-C35DBD055265}" destId="{1F48CEE5-92F5-4EF0-866F-EFDE7D4859B3}" srcOrd="0" destOrd="0" parTransId="{3815D5E9-C8F5-489C-93FC-E76367DF563F}" sibTransId="{D2CBA3B6-6B7D-4B4C-9DFC-B91D6221F6E4}"/>
    <dgm:cxn modelId="{1E8D9EE7-1B48-4A27-88F6-DA089A70F862}" type="presOf" srcId="{7D46BB7E-F5AD-4F15-81FC-4919695BCA9E}" destId="{E178D853-A946-4B63-8473-C52543A19115}" srcOrd="0" destOrd="0" presId="urn:microsoft.com/office/officeart/2005/8/layout/vList2"/>
    <dgm:cxn modelId="{3B52142C-D284-4A5D-AE85-5E2452DE3BE6}" type="presParOf" srcId="{E178D853-A946-4B63-8473-C52543A19115}" destId="{5F081C42-0D3E-4961-88DE-19317CF2CCE6}" srcOrd="0" destOrd="0" presId="urn:microsoft.com/office/officeart/2005/8/layout/vList2"/>
    <dgm:cxn modelId="{BB0C0130-7FFF-4D11-9413-26B46765B476}" type="presParOf" srcId="{E178D853-A946-4B63-8473-C52543A19115}" destId="{70E9FC84-4D3D-4DB2-8049-134342D38DD4}" srcOrd="1" destOrd="0" presId="urn:microsoft.com/office/officeart/2005/8/layout/vList2"/>
    <dgm:cxn modelId="{779E1854-561F-445B-AF8B-3BECA593FA70}" type="presParOf" srcId="{E178D853-A946-4B63-8473-C52543A19115}" destId="{9E25B160-1FF0-427E-B791-1BD833EFF3D4}" srcOrd="2" destOrd="0" presId="urn:microsoft.com/office/officeart/2005/8/layout/vList2"/>
    <dgm:cxn modelId="{3E4A1F77-1E51-43A1-A1F4-BDBBF2B05063}" type="presParOf" srcId="{E178D853-A946-4B63-8473-C52543A19115}" destId="{B6CE024D-0C5A-451B-AF81-86B21953BEC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FBAB38-FA23-4408-8920-191CBF3CAAA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1AE40A4-46CB-4D6E-A846-F8B406BF168C}">
      <dgm:prSet/>
      <dgm:spPr/>
      <dgm:t>
        <a:bodyPr/>
        <a:lstStyle/>
        <a:p>
          <a:r>
            <a:rPr lang="es-CL"/>
            <a:t>Regresión</a:t>
          </a:r>
          <a:endParaRPr lang="en-US"/>
        </a:p>
      </dgm:t>
    </dgm:pt>
    <dgm:pt modelId="{608C9114-CAAB-43DE-88E2-BD7827DD8A9F}" type="parTrans" cxnId="{49729C87-1284-416F-AE7A-A7381DE011C1}">
      <dgm:prSet/>
      <dgm:spPr/>
      <dgm:t>
        <a:bodyPr/>
        <a:lstStyle/>
        <a:p>
          <a:endParaRPr lang="en-US"/>
        </a:p>
      </dgm:t>
    </dgm:pt>
    <dgm:pt modelId="{C04F71CA-05C8-49DA-BA18-753AE1D5AF98}" type="sibTrans" cxnId="{49729C87-1284-416F-AE7A-A7381DE011C1}">
      <dgm:prSet/>
      <dgm:spPr/>
      <dgm:t>
        <a:bodyPr/>
        <a:lstStyle/>
        <a:p>
          <a:endParaRPr lang="en-US"/>
        </a:p>
      </dgm:t>
    </dgm:pt>
    <dgm:pt modelId="{CFF07815-FE5E-4851-A1B3-209948B75793}">
      <dgm:prSet/>
      <dgm:spPr/>
      <dgm:t>
        <a:bodyPr/>
        <a:lstStyle/>
        <a:p>
          <a:r>
            <a:rPr lang="es-US" b="0" i="0"/>
            <a:t>Linear Regression</a:t>
          </a:r>
          <a:endParaRPr lang="en-US"/>
        </a:p>
      </dgm:t>
    </dgm:pt>
    <dgm:pt modelId="{3EF95333-4B15-4CAD-A78B-0DEBCB217650}" type="parTrans" cxnId="{019219EB-4BE5-4D65-B108-78E3423587D9}">
      <dgm:prSet/>
      <dgm:spPr/>
      <dgm:t>
        <a:bodyPr/>
        <a:lstStyle/>
        <a:p>
          <a:endParaRPr lang="en-US"/>
        </a:p>
      </dgm:t>
    </dgm:pt>
    <dgm:pt modelId="{3A3D8FF6-EC87-4A7C-823B-ECF3A700E916}" type="sibTrans" cxnId="{019219EB-4BE5-4D65-B108-78E3423587D9}">
      <dgm:prSet/>
      <dgm:spPr/>
      <dgm:t>
        <a:bodyPr/>
        <a:lstStyle/>
        <a:p>
          <a:endParaRPr lang="en-US"/>
        </a:p>
      </dgm:t>
    </dgm:pt>
    <dgm:pt modelId="{FECB20B5-22D5-47C4-8C2E-9D6BD6725050}">
      <dgm:prSet/>
      <dgm:spPr/>
      <dgm:t>
        <a:bodyPr/>
        <a:lstStyle/>
        <a:p>
          <a:r>
            <a:rPr lang="es-US" b="0" i="0"/>
            <a:t>Regression Trees</a:t>
          </a:r>
          <a:endParaRPr lang="en-US"/>
        </a:p>
      </dgm:t>
    </dgm:pt>
    <dgm:pt modelId="{5E40A4C3-18EA-48E0-AF0D-2D2DB4D7A65F}" type="parTrans" cxnId="{FEF72C4A-A7C0-48EA-A520-34E386EFC6CC}">
      <dgm:prSet/>
      <dgm:spPr/>
      <dgm:t>
        <a:bodyPr/>
        <a:lstStyle/>
        <a:p>
          <a:endParaRPr lang="en-US"/>
        </a:p>
      </dgm:t>
    </dgm:pt>
    <dgm:pt modelId="{90ABAD7A-239F-4748-80D8-32F79C7B3A06}" type="sibTrans" cxnId="{FEF72C4A-A7C0-48EA-A520-34E386EFC6CC}">
      <dgm:prSet/>
      <dgm:spPr/>
      <dgm:t>
        <a:bodyPr/>
        <a:lstStyle/>
        <a:p>
          <a:endParaRPr lang="en-US"/>
        </a:p>
      </dgm:t>
    </dgm:pt>
    <dgm:pt modelId="{AA66328C-852B-4F08-BA10-CB9EA383F94F}">
      <dgm:prSet/>
      <dgm:spPr/>
      <dgm:t>
        <a:bodyPr/>
        <a:lstStyle/>
        <a:p>
          <a:r>
            <a:rPr lang="es-US" b="0" i="0"/>
            <a:t>Non-Linear Regression</a:t>
          </a:r>
          <a:endParaRPr lang="en-US"/>
        </a:p>
      </dgm:t>
    </dgm:pt>
    <dgm:pt modelId="{AB25A221-BDC7-4889-B324-99555A77D0A2}" type="parTrans" cxnId="{1805B32E-D56D-4B0D-9374-416248232E2C}">
      <dgm:prSet/>
      <dgm:spPr/>
      <dgm:t>
        <a:bodyPr/>
        <a:lstStyle/>
        <a:p>
          <a:endParaRPr lang="en-US"/>
        </a:p>
      </dgm:t>
    </dgm:pt>
    <dgm:pt modelId="{39AF0BE9-29CD-4E77-B83B-B13725312F47}" type="sibTrans" cxnId="{1805B32E-D56D-4B0D-9374-416248232E2C}">
      <dgm:prSet/>
      <dgm:spPr/>
      <dgm:t>
        <a:bodyPr/>
        <a:lstStyle/>
        <a:p>
          <a:endParaRPr lang="en-US"/>
        </a:p>
      </dgm:t>
    </dgm:pt>
    <dgm:pt modelId="{88152085-3710-4EF9-A5F9-6E2302AFBF58}">
      <dgm:prSet/>
      <dgm:spPr/>
      <dgm:t>
        <a:bodyPr/>
        <a:lstStyle/>
        <a:p>
          <a:r>
            <a:rPr lang="es-US" b="0" i="0"/>
            <a:t>Bayesian Linear Regression</a:t>
          </a:r>
          <a:endParaRPr lang="en-US"/>
        </a:p>
      </dgm:t>
    </dgm:pt>
    <dgm:pt modelId="{5F26E3DC-4513-4C71-BC18-AA9E85BB2619}" type="parTrans" cxnId="{CBBE606A-81DC-4456-9CF0-C9ABDBB22636}">
      <dgm:prSet/>
      <dgm:spPr/>
      <dgm:t>
        <a:bodyPr/>
        <a:lstStyle/>
        <a:p>
          <a:endParaRPr lang="en-US"/>
        </a:p>
      </dgm:t>
    </dgm:pt>
    <dgm:pt modelId="{DB0143E5-F6B3-4D3C-BC7B-077A61AA7882}" type="sibTrans" cxnId="{CBBE606A-81DC-4456-9CF0-C9ABDBB22636}">
      <dgm:prSet/>
      <dgm:spPr/>
      <dgm:t>
        <a:bodyPr/>
        <a:lstStyle/>
        <a:p>
          <a:endParaRPr lang="en-US"/>
        </a:p>
      </dgm:t>
    </dgm:pt>
    <dgm:pt modelId="{D36D5E2F-1FCA-42B3-B637-8A6372B634A3}">
      <dgm:prSet/>
      <dgm:spPr/>
      <dgm:t>
        <a:bodyPr/>
        <a:lstStyle/>
        <a:p>
          <a:r>
            <a:rPr lang="es-US" b="0" i="0"/>
            <a:t>Polynomial Regression</a:t>
          </a:r>
          <a:endParaRPr lang="en-US"/>
        </a:p>
      </dgm:t>
    </dgm:pt>
    <dgm:pt modelId="{59BF9E28-93F7-4111-999B-1F123A849693}" type="parTrans" cxnId="{808131A6-E1DC-43E2-9D9A-FC20A14D60DF}">
      <dgm:prSet/>
      <dgm:spPr/>
      <dgm:t>
        <a:bodyPr/>
        <a:lstStyle/>
        <a:p>
          <a:endParaRPr lang="en-US"/>
        </a:p>
      </dgm:t>
    </dgm:pt>
    <dgm:pt modelId="{1D39F6BD-0E3A-436E-9BD7-FDCB979A826E}" type="sibTrans" cxnId="{808131A6-E1DC-43E2-9D9A-FC20A14D60DF}">
      <dgm:prSet/>
      <dgm:spPr/>
      <dgm:t>
        <a:bodyPr/>
        <a:lstStyle/>
        <a:p>
          <a:endParaRPr lang="en-US"/>
        </a:p>
      </dgm:t>
    </dgm:pt>
    <dgm:pt modelId="{D796F66A-5CEF-4832-9276-B7013FC13E90}">
      <dgm:prSet/>
      <dgm:spPr/>
      <dgm:t>
        <a:bodyPr/>
        <a:lstStyle/>
        <a:p>
          <a:r>
            <a:rPr lang="es-US" b="0" i="0"/>
            <a:t>Clasificación</a:t>
          </a:r>
          <a:endParaRPr lang="en-US"/>
        </a:p>
      </dgm:t>
    </dgm:pt>
    <dgm:pt modelId="{13FE0256-BEBC-4959-BA3D-80AB3FD5B748}" type="parTrans" cxnId="{9CC79762-DFFD-4EFC-803D-371956B20B6D}">
      <dgm:prSet/>
      <dgm:spPr/>
      <dgm:t>
        <a:bodyPr/>
        <a:lstStyle/>
        <a:p>
          <a:endParaRPr lang="en-US"/>
        </a:p>
      </dgm:t>
    </dgm:pt>
    <dgm:pt modelId="{A67B4BF6-6630-45C6-ABD9-D83B306ABF6F}" type="sibTrans" cxnId="{9CC79762-DFFD-4EFC-803D-371956B20B6D}">
      <dgm:prSet/>
      <dgm:spPr/>
      <dgm:t>
        <a:bodyPr/>
        <a:lstStyle/>
        <a:p>
          <a:endParaRPr lang="en-US"/>
        </a:p>
      </dgm:t>
    </dgm:pt>
    <dgm:pt modelId="{FB863778-0E06-4A19-B99E-CC42B773674C}">
      <dgm:prSet/>
      <dgm:spPr/>
      <dgm:t>
        <a:bodyPr/>
        <a:lstStyle/>
        <a:p>
          <a:r>
            <a:rPr lang="en-US" b="0" i="0"/>
            <a:t>Random Forest</a:t>
          </a:r>
          <a:endParaRPr lang="en-US"/>
        </a:p>
      </dgm:t>
    </dgm:pt>
    <dgm:pt modelId="{C14E6059-2D2F-4668-B6BE-3D7A7585AEB3}" type="parTrans" cxnId="{1090C57F-E1AF-447B-9169-6D986F720681}">
      <dgm:prSet/>
      <dgm:spPr/>
      <dgm:t>
        <a:bodyPr/>
        <a:lstStyle/>
        <a:p>
          <a:endParaRPr lang="en-US"/>
        </a:p>
      </dgm:t>
    </dgm:pt>
    <dgm:pt modelId="{2912F71C-8F2B-4890-B58E-631B0EB73270}" type="sibTrans" cxnId="{1090C57F-E1AF-447B-9169-6D986F720681}">
      <dgm:prSet/>
      <dgm:spPr/>
      <dgm:t>
        <a:bodyPr/>
        <a:lstStyle/>
        <a:p>
          <a:endParaRPr lang="en-US"/>
        </a:p>
      </dgm:t>
    </dgm:pt>
    <dgm:pt modelId="{4F852955-E3FA-406C-820F-99A0C46B988D}">
      <dgm:prSet/>
      <dgm:spPr/>
      <dgm:t>
        <a:bodyPr/>
        <a:lstStyle/>
        <a:p>
          <a:r>
            <a:rPr lang="en-US" b="0" i="0"/>
            <a:t>Decision Trees</a:t>
          </a:r>
          <a:endParaRPr lang="en-US"/>
        </a:p>
      </dgm:t>
    </dgm:pt>
    <dgm:pt modelId="{3A3F4F8C-DDBE-4560-A1FE-DCC6516DFA3C}" type="parTrans" cxnId="{FE420A10-194E-4701-AE21-C2364AF8CE86}">
      <dgm:prSet/>
      <dgm:spPr/>
      <dgm:t>
        <a:bodyPr/>
        <a:lstStyle/>
        <a:p>
          <a:endParaRPr lang="en-US"/>
        </a:p>
      </dgm:t>
    </dgm:pt>
    <dgm:pt modelId="{8A60EBF8-BD0B-427B-9F41-A2BE92182473}" type="sibTrans" cxnId="{FE420A10-194E-4701-AE21-C2364AF8CE86}">
      <dgm:prSet/>
      <dgm:spPr/>
      <dgm:t>
        <a:bodyPr/>
        <a:lstStyle/>
        <a:p>
          <a:endParaRPr lang="en-US"/>
        </a:p>
      </dgm:t>
    </dgm:pt>
    <dgm:pt modelId="{AF25D39D-BF89-4A02-8D3A-43B35324F16E}">
      <dgm:prSet/>
      <dgm:spPr/>
      <dgm:t>
        <a:bodyPr/>
        <a:lstStyle/>
        <a:p>
          <a:r>
            <a:rPr lang="en-US" b="0" i="0"/>
            <a:t>Logistic Regression</a:t>
          </a:r>
          <a:endParaRPr lang="en-US"/>
        </a:p>
      </dgm:t>
    </dgm:pt>
    <dgm:pt modelId="{105801C4-5A91-46C5-8E21-90D9493E610C}" type="parTrans" cxnId="{50F8D2B1-C881-4136-8F22-160596A72410}">
      <dgm:prSet/>
      <dgm:spPr/>
      <dgm:t>
        <a:bodyPr/>
        <a:lstStyle/>
        <a:p>
          <a:endParaRPr lang="en-US"/>
        </a:p>
      </dgm:t>
    </dgm:pt>
    <dgm:pt modelId="{311D49F7-7F8B-474C-95B9-7FF25ED564BE}" type="sibTrans" cxnId="{50F8D2B1-C881-4136-8F22-160596A72410}">
      <dgm:prSet/>
      <dgm:spPr/>
      <dgm:t>
        <a:bodyPr/>
        <a:lstStyle/>
        <a:p>
          <a:endParaRPr lang="en-US"/>
        </a:p>
      </dgm:t>
    </dgm:pt>
    <dgm:pt modelId="{72CF6B30-5B49-49D1-AFB6-A90E58BCA657}">
      <dgm:prSet/>
      <dgm:spPr/>
      <dgm:t>
        <a:bodyPr/>
        <a:lstStyle/>
        <a:p>
          <a:r>
            <a:rPr lang="en-US" b="0" i="0"/>
            <a:t>Support vector Machines</a:t>
          </a:r>
          <a:endParaRPr lang="en-US"/>
        </a:p>
      </dgm:t>
    </dgm:pt>
    <dgm:pt modelId="{2056D73F-1B74-4847-A399-484CAE7300DD}" type="parTrans" cxnId="{01D89795-DF52-4961-B2B0-3D97BEBC23E8}">
      <dgm:prSet/>
      <dgm:spPr/>
      <dgm:t>
        <a:bodyPr/>
        <a:lstStyle/>
        <a:p>
          <a:endParaRPr lang="en-US"/>
        </a:p>
      </dgm:t>
    </dgm:pt>
    <dgm:pt modelId="{CF88D356-788C-49E4-96A6-D65BADFF4F7C}" type="sibTrans" cxnId="{01D89795-DF52-4961-B2B0-3D97BEBC23E8}">
      <dgm:prSet/>
      <dgm:spPr/>
      <dgm:t>
        <a:bodyPr/>
        <a:lstStyle/>
        <a:p>
          <a:endParaRPr lang="en-US"/>
        </a:p>
      </dgm:t>
    </dgm:pt>
    <dgm:pt modelId="{A65DC8A8-9DE6-423C-BEB8-F1A143175049}" type="pres">
      <dgm:prSet presAssocID="{ABFBAB38-FA23-4408-8920-191CBF3CAAAC}" presName="linear" presStyleCnt="0">
        <dgm:presLayoutVars>
          <dgm:animLvl val="lvl"/>
          <dgm:resizeHandles val="exact"/>
        </dgm:presLayoutVars>
      </dgm:prSet>
      <dgm:spPr/>
    </dgm:pt>
    <dgm:pt modelId="{418DFD8A-8867-4C32-A239-9BA52B919C65}" type="pres">
      <dgm:prSet presAssocID="{61AE40A4-46CB-4D6E-A846-F8B406BF168C}" presName="parentText" presStyleLbl="node1" presStyleIdx="0" presStyleCnt="2">
        <dgm:presLayoutVars>
          <dgm:chMax val="0"/>
          <dgm:bulletEnabled val="1"/>
        </dgm:presLayoutVars>
      </dgm:prSet>
      <dgm:spPr/>
    </dgm:pt>
    <dgm:pt modelId="{4C96FACC-DE32-4A1F-A8A2-65F885099D87}" type="pres">
      <dgm:prSet presAssocID="{61AE40A4-46CB-4D6E-A846-F8B406BF168C}" presName="childText" presStyleLbl="revTx" presStyleIdx="0" presStyleCnt="2">
        <dgm:presLayoutVars>
          <dgm:bulletEnabled val="1"/>
        </dgm:presLayoutVars>
      </dgm:prSet>
      <dgm:spPr/>
    </dgm:pt>
    <dgm:pt modelId="{A5D49384-5D5B-4F9F-9FFC-16EA0337EC78}" type="pres">
      <dgm:prSet presAssocID="{D796F66A-5CEF-4832-9276-B7013FC13E90}" presName="parentText" presStyleLbl="node1" presStyleIdx="1" presStyleCnt="2">
        <dgm:presLayoutVars>
          <dgm:chMax val="0"/>
          <dgm:bulletEnabled val="1"/>
        </dgm:presLayoutVars>
      </dgm:prSet>
      <dgm:spPr/>
    </dgm:pt>
    <dgm:pt modelId="{5B432E70-19FE-449F-8A0C-7EDBDCFE8CDD}" type="pres">
      <dgm:prSet presAssocID="{D796F66A-5CEF-4832-9276-B7013FC13E90}" presName="childText" presStyleLbl="revTx" presStyleIdx="1" presStyleCnt="2">
        <dgm:presLayoutVars>
          <dgm:bulletEnabled val="1"/>
        </dgm:presLayoutVars>
      </dgm:prSet>
      <dgm:spPr/>
    </dgm:pt>
  </dgm:ptLst>
  <dgm:cxnLst>
    <dgm:cxn modelId="{0B2C510B-8FAC-404C-AA90-1CD139499A5A}" type="presOf" srcId="{FECB20B5-22D5-47C4-8C2E-9D6BD6725050}" destId="{4C96FACC-DE32-4A1F-A8A2-65F885099D87}" srcOrd="0" destOrd="1" presId="urn:microsoft.com/office/officeart/2005/8/layout/vList2"/>
    <dgm:cxn modelId="{FE420A10-194E-4701-AE21-C2364AF8CE86}" srcId="{D796F66A-5CEF-4832-9276-B7013FC13E90}" destId="{4F852955-E3FA-406C-820F-99A0C46B988D}" srcOrd="1" destOrd="0" parTransId="{3A3F4F8C-DDBE-4560-A1FE-DCC6516DFA3C}" sibTransId="{8A60EBF8-BD0B-427B-9F41-A2BE92182473}"/>
    <dgm:cxn modelId="{4911CE1B-890C-4ED3-BA25-C4BEF39F9682}" type="presOf" srcId="{D36D5E2F-1FCA-42B3-B637-8A6372B634A3}" destId="{4C96FACC-DE32-4A1F-A8A2-65F885099D87}" srcOrd="0" destOrd="4" presId="urn:microsoft.com/office/officeart/2005/8/layout/vList2"/>
    <dgm:cxn modelId="{1805B32E-D56D-4B0D-9374-416248232E2C}" srcId="{61AE40A4-46CB-4D6E-A846-F8B406BF168C}" destId="{AA66328C-852B-4F08-BA10-CB9EA383F94F}" srcOrd="2" destOrd="0" parTransId="{AB25A221-BDC7-4889-B324-99555A77D0A2}" sibTransId="{39AF0BE9-29CD-4E77-B83B-B13725312F47}"/>
    <dgm:cxn modelId="{61F3583F-77C7-4583-BA54-124E2D522728}" type="presOf" srcId="{CFF07815-FE5E-4851-A1B3-209948B75793}" destId="{4C96FACC-DE32-4A1F-A8A2-65F885099D87}" srcOrd="0" destOrd="0" presId="urn:microsoft.com/office/officeart/2005/8/layout/vList2"/>
    <dgm:cxn modelId="{9CC79762-DFFD-4EFC-803D-371956B20B6D}" srcId="{ABFBAB38-FA23-4408-8920-191CBF3CAAAC}" destId="{D796F66A-5CEF-4832-9276-B7013FC13E90}" srcOrd="1" destOrd="0" parTransId="{13FE0256-BEBC-4959-BA3D-80AB3FD5B748}" sibTransId="{A67B4BF6-6630-45C6-ABD9-D83B306ABF6F}"/>
    <dgm:cxn modelId="{4BEED466-3E90-4C5C-8C67-8A21AC00346C}" type="presOf" srcId="{AA66328C-852B-4F08-BA10-CB9EA383F94F}" destId="{4C96FACC-DE32-4A1F-A8A2-65F885099D87}" srcOrd="0" destOrd="2" presId="urn:microsoft.com/office/officeart/2005/8/layout/vList2"/>
    <dgm:cxn modelId="{FEF72C4A-A7C0-48EA-A520-34E386EFC6CC}" srcId="{61AE40A4-46CB-4D6E-A846-F8B406BF168C}" destId="{FECB20B5-22D5-47C4-8C2E-9D6BD6725050}" srcOrd="1" destOrd="0" parTransId="{5E40A4C3-18EA-48E0-AF0D-2D2DB4D7A65F}" sibTransId="{90ABAD7A-239F-4748-80D8-32F79C7B3A06}"/>
    <dgm:cxn modelId="{CBBE606A-81DC-4456-9CF0-C9ABDBB22636}" srcId="{61AE40A4-46CB-4D6E-A846-F8B406BF168C}" destId="{88152085-3710-4EF9-A5F9-6E2302AFBF58}" srcOrd="3" destOrd="0" parTransId="{5F26E3DC-4513-4C71-BC18-AA9E85BB2619}" sibTransId="{DB0143E5-F6B3-4D3C-BC7B-077A61AA7882}"/>
    <dgm:cxn modelId="{99A7247C-A660-4728-AE62-E4A059073203}" type="presOf" srcId="{D796F66A-5CEF-4832-9276-B7013FC13E90}" destId="{A5D49384-5D5B-4F9F-9FFC-16EA0337EC78}" srcOrd="0" destOrd="0" presId="urn:microsoft.com/office/officeart/2005/8/layout/vList2"/>
    <dgm:cxn modelId="{1090C57F-E1AF-447B-9169-6D986F720681}" srcId="{D796F66A-5CEF-4832-9276-B7013FC13E90}" destId="{FB863778-0E06-4A19-B99E-CC42B773674C}" srcOrd="0" destOrd="0" parTransId="{C14E6059-2D2F-4668-B6BE-3D7A7585AEB3}" sibTransId="{2912F71C-8F2B-4890-B58E-631B0EB73270}"/>
    <dgm:cxn modelId="{49729C87-1284-416F-AE7A-A7381DE011C1}" srcId="{ABFBAB38-FA23-4408-8920-191CBF3CAAAC}" destId="{61AE40A4-46CB-4D6E-A846-F8B406BF168C}" srcOrd="0" destOrd="0" parTransId="{608C9114-CAAB-43DE-88E2-BD7827DD8A9F}" sibTransId="{C04F71CA-05C8-49DA-BA18-753AE1D5AF98}"/>
    <dgm:cxn modelId="{F3E7188A-CD36-4117-9C98-EC5894F46767}" type="presOf" srcId="{61AE40A4-46CB-4D6E-A846-F8B406BF168C}" destId="{418DFD8A-8867-4C32-A239-9BA52B919C65}" srcOrd="0" destOrd="0" presId="urn:microsoft.com/office/officeart/2005/8/layout/vList2"/>
    <dgm:cxn modelId="{37055891-F72E-4092-A1E0-71D8C3DD71E6}" type="presOf" srcId="{FB863778-0E06-4A19-B99E-CC42B773674C}" destId="{5B432E70-19FE-449F-8A0C-7EDBDCFE8CDD}" srcOrd="0" destOrd="0" presId="urn:microsoft.com/office/officeart/2005/8/layout/vList2"/>
    <dgm:cxn modelId="{2FE86993-F07F-4E00-9169-25649512ABD0}" type="presOf" srcId="{AF25D39D-BF89-4A02-8D3A-43B35324F16E}" destId="{5B432E70-19FE-449F-8A0C-7EDBDCFE8CDD}" srcOrd="0" destOrd="2" presId="urn:microsoft.com/office/officeart/2005/8/layout/vList2"/>
    <dgm:cxn modelId="{F80E0595-45F8-42EA-9834-3022F53ECA0C}" type="presOf" srcId="{72CF6B30-5B49-49D1-AFB6-A90E58BCA657}" destId="{5B432E70-19FE-449F-8A0C-7EDBDCFE8CDD}" srcOrd="0" destOrd="3" presId="urn:microsoft.com/office/officeart/2005/8/layout/vList2"/>
    <dgm:cxn modelId="{01D89795-DF52-4961-B2B0-3D97BEBC23E8}" srcId="{D796F66A-5CEF-4832-9276-B7013FC13E90}" destId="{72CF6B30-5B49-49D1-AFB6-A90E58BCA657}" srcOrd="3" destOrd="0" parTransId="{2056D73F-1B74-4847-A399-484CAE7300DD}" sibTransId="{CF88D356-788C-49E4-96A6-D65BADFF4F7C}"/>
    <dgm:cxn modelId="{808131A6-E1DC-43E2-9D9A-FC20A14D60DF}" srcId="{61AE40A4-46CB-4D6E-A846-F8B406BF168C}" destId="{D36D5E2F-1FCA-42B3-B637-8A6372B634A3}" srcOrd="4" destOrd="0" parTransId="{59BF9E28-93F7-4111-999B-1F123A849693}" sibTransId="{1D39F6BD-0E3A-436E-9BD7-FDCB979A826E}"/>
    <dgm:cxn modelId="{50F8D2B1-C881-4136-8F22-160596A72410}" srcId="{D796F66A-5CEF-4832-9276-B7013FC13E90}" destId="{AF25D39D-BF89-4A02-8D3A-43B35324F16E}" srcOrd="2" destOrd="0" parTransId="{105801C4-5A91-46C5-8E21-90D9493E610C}" sibTransId="{311D49F7-7F8B-474C-95B9-7FF25ED564BE}"/>
    <dgm:cxn modelId="{010907DC-7B85-4C89-845D-41E4D2A6CAC6}" type="presOf" srcId="{88152085-3710-4EF9-A5F9-6E2302AFBF58}" destId="{4C96FACC-DE32-4A1F-A8A2-65F885099D87}" srcOrd="0" destOrd="3" presId="urn:microsoft.com/office/officeart/2005/8/layout/vList2"/>
    <dgm:cxn modelId="{A1721BDE-96CC-47C7-A3A4-7546DC341766}" type="presOf" srcId="{ABFBAB38-FA23-4408-8920-191CBF3CAAAC}" destId="{A65DC8A8-9DE6-423C-BEB8-F1A143175049}" srcOrd="0" destOrd="0" presId="urn:microsoft.com/office/officeart/2005/8/layout/vList2"/>
    <dgm:cxn modelId="{019219EB-4BE5-4D65-B108-78E3423587D9}" srcId="{61AE40A4-46CB-4D6E-A846-F8B406BF168C}" destId="{CFF07815-FE5E-4851-A1B3-209948B75793}" srcOrd="0" destOrd="0" parTransId="{3EF95333-4B15-4CAD-A78B-0DEBCB217650}" sibTransId="{3A3D8FF6-EC87-4A7C-823B-ECF3A700E916}"/>
    <dgm:cxn modelId="{57DD06F9-7A01-47DB-BE43-C5A638D9A88E}" type="presOf" srcId="{4F852955-E3FA-406C-820F-99A0C46B988D}" destId="{5B432E70-19FE-449F-8A0C-7EDBDCFE8CDD}" srcOrd="0" destOrd="1" presId="urn:microsoft.com/office/officeart/2005/8/layout/vList2"/>
    <dgm:cxn modelId="{B24E0A0D-71DA-44FA-9CD4-3549C660A585}" type="presParOf" srcId="{A65DC8A8-9DE6-423C-BEB8-F1A143175049}" destId="{418DFD8A-8867-4C32-A239-9BA52B919C65}" srcOrd="0" destOrd="0" presId="urn:microsoft.com/office/officeart/2005/8/layout/vList2"/>
    <dgm:cxn modelId="{B9E83A21-C0C7-4A9B-807D-2601F62B698E}" type="presParOf" srcId="{A65DC8A8-9DE6-423C-BEB8-F1A143175049}" destId="{4C96FACC-DE32-4A1F-A8A2-65F885099D87}" srcOrd="1" destOrd="0" presId="urn:microsoft.com/office/officeart/2005/8/layout/vList2"/>
    <dgm:cxn modelId="{7B8FC50E-4483-4C57-A03B-670C39243347}" type="presParOf" srcId="{A65DC8A8-9DE6-423C-BEB8-F1A143175049}" destId="{A5D49384-5D5B-4F9F-9FFC-16EA0337EC78}" srcOrd="2" destOrd="0" presId="urn:microsoft.com/office/officeart/2005/8/layout/vList2"/>
    <dgm:cxn modelId="{907AC93E-1503-4891-907A-5D6CFFC89FE9}" type="presParOf" srcId="{A65DC8A8-9DE6-423C-BEB8-F1A143175049}" destId="{5B432E70-19FE-449F-8A0C-7EDBDCFE8CD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B6602D-C577-42B5-A22A-90B94018456A}"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97292A21-FD05-4A64-A9E0-99A236022FDE}">
      <dgm:prSet/>
      <dgm:spPr/>
      <dgm:t>
        <a:bodyPr/>
        <a:lstStyle/>
        <a:p>
          <a:pPr>
            <a:defRPr cap="all"/>
          </a:pPr>
          <a:r>
            <a:rPr lang="es-CL"/>
            <a:t>Matriz de Confusión</a:t>
          </a:r>
          <a:endParaRPr lang="en-US"/>
        </a:p>
      </dgm:t>
    </dgm:pt>
    <dgm:pt modelId="{0E7DD848-7DF7-4F74-93C1-8CB225EF3C8D}" type="parTrans" cxnId="{110EC3EF-9924-497C-8733-AC2432640395}">
      <dgm:prSet/>
      <dgm:spPr/>
      <dgm:t>
        <a:bodyPr/>
        <a:lstStyle/>
        <a:p>
          <a:endParaRPr lang="en-US"/>
        </a:p>
      </dgm:t>
    </dgm:pt>
    <dgm:pt modelId="{2BF7F8B7-3642-4C67-9431-20E3871F8893}" type="sibTrans" cxnId="{110EC3EF-9924-497C-8733-AC2432640395}">
      <dgm:prSet/>
      <dgm:spPr/>
      <dgm:t>
        <a:bodyPr/>
        <a:lstStyle/>
        <a:p>
          <a:endParaRPr lang="en-US"/>
        </a:p>
      </dgm:t>
    </dgm:pt>
    <dgm:pt modelId="{BD3184A5-A888-45D2-A40B-2A4FE93A3E30}">
      <dgm:prSet/>
      <dgm:spPr/>
      <dgm:t>
        <a:bodyPr/>
        <a:lstStyle/>
        <a:p>
          <a:pPr>
            <a:defRPr cap="all"/>
          </a:pPr>
          <a:r>
            <a:rPr lang="es-CL"/>
            <a:t>ROC Curve</a:t>
          </a:r>
          <a:endParaRPr lang="en-US"/>
        </a:p>
      </dgm:t>
    </dgm:pt>
    <dgm:pt modelId="{8F4B00A8-6D45-4B88-A8A9-3EBBDCF499E1}" type="parTrans" cxnId="{FA888C11-6DE1-41FA-A40F-A3A07B642412}">
      <dgm:prSet/>
      <dgm:spPr/>
      <dgm:t>
        <a:bodyPr/>
        <a:lstStyle/>
        <a:p>
          <a:endParaRPr lang="en-US"/>
        </a:p>
      </dgm:t>
    </dgm:pt>
    <dgm:pt modelId="{B7565094-E83C-4373-A6DC-1AA4B571340E}" type="sibTrans" cxnId="{FA888C11-6DE1-41FA-A40F-A3A07B642412}">
      <dgm:prSet/>
      <dgm:spPr/>
      <dgm:t>
        <a:bodyPr/>
        <a:lstStyle/>
        <a:p>
          <a:endParaRPr lang="en-US"/>
        </a:p>
      </dgm:t>
    </dgm:pt>
    <dgm:pt modelId="{C4CDBCB4-A12F-43A6-ABA0-4DAB955AB0DB}" type="pres">
      <dgm:prSet presAssocID="{4CB6602D-C577-42B5-A22A-90B94018456A}" presName="root" presStyleCnt="0">
        <dgm:presLayoutVars>
          <dgm:dir/>
          <dgm:resizeHandles val="exact"/>
        </dgm:presLayoutVars>
      </dgm:prSet>
      <dgm:spPr/>
    </dgm:pt>
    <dgm:pt modelId="{CC857EB7-C61D-4563-9CFD-108733952ABB}" type="pres">
      <dgm:prSet presAssocID="{97292A21-FD05-4A64-A9E0-99A236022FDE}" presName="compNode" presStyleCnt="0"/>
      <dgm:spPr/>
    </dgm:pt>
    <dgm:pt modelId="{CB37E6E4-52E6-477A-83BE-AF9DB237FB28}" type="pres">
      <dgm:prSet presAssocID="{97292A21-FD05-4A64-A9E0-99A236022FDE}" presName="iconBgRect" presStyleLbl="bgShp" presStyleIdx="0" presStyleCnt="2"/>
      <dgm:spPr/>
    </dgm:pt>
    <dgm:pt modelId="{07DEAC6D-0654-4328-8E11-53DE29E3C7DC}" type="pres">
      <dgm:prSet presAssocID="{97292A21-FD05-4A64-A9E0-99A236022F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5FD565A4-45F9-424C-96F8-BABEF6E6CA9A}" type="pres">
      <dgm:prSet presAssocID="{97292A21-FD05-4A64-A9E0-99A236022FDE}" presName="spaceRect" presStyleCnt="0"/>
      <dgm:spPr/>
    </dgm:pt>
    <dgm:pt modelId="{FCA9C576-1BF0-43AA-B6E3-B53F84834AC8}" type="pres">
      <dgm:prSet presAssocID="{97292A21-FD05-4A64-A9E0-99A236022FDE}" presName="textRect" presStyleLbl="revTx" presStyleIdx="0" presStyleCnt="2">
        <dgm:presLayoutVars>
          <dgm:chMax val="1"/>
          <dgm:chPref val="1"/>
        </dgm:presLayoutVars>
      </dgm:prSet>
      <dgm:spPr/>
    </dgm:pt>
    <dgm:pt modelId="{D85236EC-5917-4E43-AFA6-A26BACC205DC}" type="pres">
      <dgm:prSet presAssocID="{2BF7F8B7-3642-4C67-9431-20E3871F8893}" presName="sibTrans" presStyleCnt="0"/>
      <dgm:spPr/>
    </dgm:pt>
    <dgm:pt modelId="{570E98F8-073F-4D30-B561-ADE478B3C4C0}" type="pres">
      <dgm:prSet presAssocID="{BD3184A5-A888-45D2-A40B-2A4FE93A3E30}" presName="compNode" presStyleCnt="0"/>
      <dgm:spPr/>
    </dgm:pt>
    <dgm:pt modelId="{3561B300-E0D6-410C-BA10-B845D5D61AA0}" type="pres">
      <dgm:prSet presAssocID="{BD3184A5-A888-45D2-A40B-2A4FE93A3E30}" presName="iconBgRect" presStyleLbl="bgShp" presStyleIdx="1" presStyleCnt="2"/>
      <dgm:spPr/>
    </dgm:pt>
    <dgm:pt modelId="{96EAC3F4-0870-4680-9EA3-9DE303A3F2AA}" type="pres">
      <dgm:prSet presAssocID="{BD3184A5-A888-45D2-A40B-2A4FE93A3E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D64DD29-C786-43E9-9772-E92FCF4F40A5}" type="pres">
      <dgm:prSet presAssocID="{BD3184A5-A888-45D2-A40B-2A4FE93A3E30}" presName="spaceRect" presStyleCnt="0"/>
      <dgm:spPr/>
    </dgm:pt>
    <dgm:pt modelId="{36A2F753-6776-4579-A153-030D664CDF9D}" type="pres">
      <dgm:prSet presAssocID="{BD3184A5-A888-45D2-A40B-2A4FE93A3E30}" presName="textRect" presStyleLbl="revTx" presStyleIdx="1" presStyleCnt="2">
        <dgm:presLayoutVars>
          <dgm:chMax val="1"/>
          <dgm:chPref val="1"/>
        </dgm:presLayoutVars>
      </dgm:prSet>
      <dgm:spPr/>
    </dgm:pt>
  </dgm:ptLst>
  <dgm:cxnLst>
    <dgm:cxn modelId="{FA888C11-6DE1-41FA-A40F-A3A07B642412}" srcId="{4CB6602D-C577-42B5-A22A-90B94018456A}" destId="{BD3184A5-A888-45D2-A40B-2A4FE93A3E30}" srcOrd="1" destOrd="0" parTransId="{8F4B00A8-6D45-4B88-A8A9-3EBBDCF499E1}" sibTransId="{B7565094-E83C-4373-A6DC-1AA4B571340E}"/>
    <dgm:cxn modelId="{99B4ED17-1A81-401C-8141-A313E75699D9}" type="presOf" srcId="{BD3184A5-A888-45D2-A40B-2A4FE93A3E30}" destId="{36A2F753-6776-4579-A153-030D664CDF9D}" srcOrd="0" destOrd="0" presId="urn:microsoft.com/office/officeart/2018/5/layout/IconCircleLabelList"/>
    <dgm:cxn modelId="{6F9021B4-AE48-4193-8414-B86012701569}" type="presOf" srcId="{97292A21-FD05-4A64-A9E0-99A236022FDE}" destId="{FCA9C576-1BF0-43AA-B6E3-B53F84834AC8}" srcOrd="0" destOrd="0" presId="urn:microsoft.com/office/officeart/2018/5/layout/IconCircleLabelList"/>
    <dgm:cxn modelId="{430FEFCB-D249-4EFD-AC21-E47B4270164F}" type="presOf" srcId="{4CB6602D-C577-42B5-A22A-90B94018456A}" destId="{C4CDBCB4-A12F-43A6-ABA0-4DAB955AB0DB}" srcOrd="0" destOrd="0" presId="urn:microsoft.com/office/officeart/2018/5/layout/IconCircleLabelList"/>
    <dgm:cxn modelId="{110EC3EF-9924-497C-8733-AC2432640395}" srcId="{4CB6602D-C577-42B5-A22A-90B94018456A}" destId="{97292A21-FD05-4A64-A9E0-99A236022FDE}" srcOrd="0" destOrd="0" parTransId="{0E7DD848-7DF7-4F74-93C1-8CB225EF3C8D}" sibTransId="{2BF7F8B7-3642-4C67-9431-20E3871F8893}"/>
    <dgm:cxn modelId="{D0688E4C-24B9-4CD8-AE0E-9CEE1E6F80E2}" type="presParOf" srcId="{C4CDBCB4-A12F-43A6-ABA0-4DAB955AB0DB}" destId="{CC857EB7-C61D-4563-9CFD-108733952ABB}" srcOrd="0" destOrd="0" presId="urn:microsoft.com/office/officeart/2018/5/layout/IconCircleLabelList"/>
    <dgm:cxn modelId="{95129E9D-BC89-4C9F-AADF-AD28E13671ED}" type="presParOf" srcId="{CC857EB7-C61D-4563-9CFD-108733952ABB}" destId="{CB37E6E4-52E6-477A-83BE-AF9DB237FB28}" srcOrd="0" destOrd="0" presId="urn:microsoft.com/office/officeart/2018/5/layout/IconCircleLabelList"/>
    <dgm:cxn modelId="{A81CEEAB-1736-4EBF-953B-82DC4254EAB9}" type="presParOf" srcId="{CC857EB7-C61D-4563-9CFD-108733952ABB}" destId="{07DEAC6D-0654-4328-8E11-53DE29E3C7DC}" srcOrd="1" destOrd="0" presId="urn:microsoft.com/office/officeart/2018/5/layout/IconCircleLabelList"/>
    <dgm:cxn modelId="{1BEE9DE0-3786-42A1-8FE8-C388FF1672B0}" type="presParOf" srcId="{CC857EB7-C61D-4563-9CFD-108733952ABB}" destId="{5FD565A4-45F9-424C-96F8-BABEF6E6CA9A}" srcOrd="2" destOrd="0" presId="urn:microsoft.com/office/officeart/2018/5/layout/IconCircleLabelList"/>
    <dgm:cxn modelId="{19D43701-259E-4AB1-9402-21285537EB05}" type="presParOf" srcId="{CC857EB7-C61D-4563-9CFD-108733952ABB}" destId="{FCA9C576-1BF0-43AA-B6E3-B53F84834AC8}" srcOrd="3" destOrd="0" presId="urn:microsoft.com/office/officeart/2018/5/layout/IconCircleLabelList"/>
    <dgm:cxn modelId="{F8F115E4-DFAF-416B-BB75-F851A4876B06}" type="presParOf" srcId="{C4CDBCB4-A12F-43A6-ABA0-4DAB955AB0DB}" destId="{D85236EC-5917-4E43-AFA6-A26BACC205DC}" srcOrd="1" destOrd="0" presId="urn:microsoft.com/office/officeart/2018/5/layout/IconCircleLabelList"/>
    <dgm:cxn modelId="{6F72B30E-9297-475A-A1B9-4DA94DB48C85}" type="presParOf" srcId="{C4CDBCB4-A12F-43A6-ABA0-4DAB955AB0DB}" destId="{570E98F8-073F-4D30-B561-ADE478B3C4C0}" srcOrd="2" destOrd="0" presId="urn:microsoft.com/office/officeart/2018/5/layout/IconCircleLabelList"/>
    <dgm:cxn modelId="{F2920A08-D015-450C-A911-7CA128E482E9}" type="presParOf" srcId="{570E98F8-073F-4D30-B561-ADE478B3C4C0}" destId="{3561B300-E0D6-410C-BA10-B845D5D61AA0}" srcOrd="0" destOrd="0" presId="urn:microsoft.com/office/officeart/2018/5/layout/IconCircleLabelList"/>
    <dgm:cxn modelId="{513855EB-4C90-40CE-BB41-558B36C8913B}" type="presParOf" srcId="{570E98F8-073F-4D30-B561-ADE478B3C4C0}" destId="{96EAC3F4-0870-4680-9EA3-9DE303A3F2AA}" srcOrd="1" destOrd="0" presId="urn:microsoft.com/office/officeart/2018/5/layout/IconCircleLabelList"/>
    <dgm:cxn modelId="{D4B1D9CD-9F4B-4D5A-A282-49FE1B7F02A9}" type="presParOf" srcId="{570E98F8-073F-4D30-B561-ADE478B3C4C0}" destId="{BD64DD29-C786-43E9-9772-E92FCF4F40A5}" srcOrd="2" destOrd="0" presId="urn:microsoft.com/office/officeart/2018/5/layout/IconCircleLabelList"/>
    <dgm:cxn modelId="{FE1C810F-15A7-42AD-9808-0035D755492A}" type="presParOf" srcId="{570E98F8-073F-4D30-B561-ADE478B3C4C0}" destId="{36A2F753-6776-4579-A153-030D664CDF9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83956-971A-414B-AEFF-5DA659444BA3}"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150882DC-85C5-4BD7-9C24-A645A5F34699}">
      <dgm:prSet/>
      <dgm:spPr/>
      <dgm:t>
        <a:bodyPr/>
        <a:lstStyle/>
        <a:p>
          <a:r>
            <a:rPr lang="es-CL" dirty="0"/>
            <a:t>Posición en el cielo</a:t>
          </a:r>
          <a:endParaRPr lang="en-US" dirty="0"/>
        </a:p>
      </dgm:t>
    </dgm:pt>
    <dgm:pt modelId="{3BA5452B-9FEC-44B0-954F-FA417FA42F73}" type="parTrans" cxnId="{43766D09-5CB2-44DA-B7D6-ADA722DFD7B9}">
      <dgm:prSet/>
      <dgm:spPr/>
      <dgm:t>
        <a:bodyPr/>
        <a:lstStyle/>
        <a:p>
          <a:endParaRPr lang="en-US"/>
        </a:p>
      </dgm:t>
    </dgm:pt>
    <dgm:pt modelId="{6352226F-FD9B-4F66-9791-A9F21BB1560F}" type="sibTrans" cxnId="{43766D09-5CB2-44DA-B7D6-ADA722DFD7B9}">
      <dgm:prSet/>
      <dgm:spPr/>
      <dgm:t>
        <a:bodyPr/>
        <a:lstStyle/>
        <a:p>
          <a:endParaRPr lang="en-US"/>
        </a:p>
      </dgm:t>
    </dgm:pt>
    <dgm:pt modelId="{C397AA00-2D5D-4EE0-87A8-3ADC001BCA3F}">
      <dgm:prSet/>
      <dgm:spPr/>
      <dgm:t>
        <a:bodyPr/>
        <a:lstStyle/>
        <a:p>
          <a:r>
            <a:rPr lang="es-CL" dirty="0"/>
            <a:t>Distancia</a:t>
          </a:r>
          <a:endParaRPr lang="en-US" dirty="0"/>
        </a:p>
      </dgm:t>
    </dgm:pt>
    <dgm:pt modelId="{E7BD5A12-A0BD-4780-9CD0-8B457ADCE9AD}" type="parTrans" cxnId="{F15B5B05-D84E-42EB-BCDB-2C1B1AD846E9}">
      <dgm:prSet/>
      <dgm:spPr/>
      <dgm:t>
        <a:bodyPr/>
        <a:lstStyle/>
        <a:p>
          <a:endParaRPr lang="en-US"/>
        </a:p>
      </dgm:t>
    </dgm:pt>
    <dgm:pt modelId="{82010DAD-703F-4BC7-A962-4518DE2567AA}" type="sibTrans" cxnId="{F15B5B05-D84E-42EB-BCDB-2C1B1AD846E9}">
      <dgm:prSet/>
      <dgm:spPr/>
      <dgm:t>
        <a:bodyPr/>
        <a:lstStyle/>
        <a:p>
          <a:endParaRPr lang="en-US"/>
        </a:p>
      </dgm:t>
    </dgm:pt>
    <dgm:pt modelId="{C1F59041-CB0F-48D0-998B-043831CA88A2}">
      <dgm:prSet/>
      <dgm:spPr/>
      <dgm:t>
        <a:bodyPr/>
        <a:lstStyle/>
        <a:p>
          <a:r>
            <a:rPr lang="es-CL" dirty="0"/>
            <a:t>Tipo Espectral</a:t>
          </a:r>
          <a:endParaRPr lang="en-US" dirty="0"/>
        </a:p>
      </dgm:t>
    </dgm:pt>
    <dgm:pt modelId="{DE154970-164A-4933-8B17-48398B96FED3}" type="parTrans" cxnId="{61484245-7DA0-4314-A5DC-0880AC9C42AE}">
      <dgm:prSet/>
      <dgm:spPr/>
      <dgm:t>
        <a:bodyPr/>
        <a:lstStyle/>
        <a:p>
          <a:endParaRPr lang="es-CL"/>
        </a:p>
      </dgm:t>
    </dgm:pt>
    <dgm:pt modelId="{25F9E7DF-5EA7-475B-8E53-F2795AABDAED}" type="sibTrans" cxnId="{61484245-7DA0-4314-A5DC-0880AC9C42AE}">
      <dgm:prSet/>
      <dgm:spPr/>
      <dgm:t>
        <a:bodyPr/>
        <a:lstStyle/>
        <a:p>
          <a:endParaRPr lang="es-CL"/>
        </a:p>
      </dgm:t>
    </dgm:pt>
    <dgm:pt modelId="{8D99AB01-8E80-445F-ACA4-BA6AB63F5956}">
      <dgm:prSet/>
      <dgm:spPr/>
      <dgm:t>
        <a:bodyPr/>
        <a:lstStyle/>
        <a:p>
          <a:r>
            <a:rPr lang="es-CL" dirty="0"/>
            <a:t>Cantidad de luz </a:t>
          </a:r>
          <a:endParaRPr lang="en-US" dirty="0"/>
        </a:p>
      </dgm:t>
    </dgm:pt>
    <dgm:pt modelId="{62E79182-2F56-4753-B787-178F05C5DD95}" type="parTrans" cxnId="{0DC986ED-EC96-496D-BC55-28FAD8DED3CD}">
      <dgm:prSet/>
      <dgm:spPr/>
      <dgm:t>
        <a:bodyPr/>
        <a:lstStyle/>
        <a:p>
          <a:endParaRPr lang="es-CL"/>
        </a:p>
      </dgm:t>
    </dgm:pt>
    <dgm:pt modelId="{80B648FC-2D82-42FD-A54D-9E8BDE471A02}" type="sibTrans" cxnId="{0DC986ED-EC96-496D-BC55-28FAD8DED3CD}">
      <dgm:prSet/>
      <dgm:spPr/>
      <dgm:t>
        <a:bodyPr/>
        <a:lstStyle/>
        <a:p>
          <a:endParaRPr lang="es-CL"/>
        </a:p>
      </dgm:t>
    </dgm:pt>
    <dgm:pt modelId="{60C0BF4F-3C20-4BA2-BACC-2B5AA4977E62}" type="pres">
      <dgm:prSet presAssocID="{2EF83956-971A-414B-AEFF-5DA659444BA3}" presName="matrix" presStyleCnt="0">
        <dgm:presLayoutVars>
          <dgm:chMax val="1"/>
          <dgm:dir/>
          <dgm:resizeHandles val="exact"/>
        </dgm:presLayoutVars>
      </dgm:prSet>
      <dgm:spPr/>
    </dgm:pt>
    <dgm:pt modelId="{DA0EB1D2-6233-400E-A9C1-B3EAC233589C}" type="pres">
      <dgm:prSet presAssocID="{2EF83956-971A-414B-AEFF-5DA659444BA3}" presName="diamond" presStyleLbl="bgShp" presStyleIdx="0" presStyleCnt="1"/>
      <dgm:spPr/>
    </dgm:pt>
    <dgm:pt modelId="{A95BC46D-11E5-4D5F-A610-8DDD9893BACD}" type="pres">
      <dgm:prSet presAssocID="{2EF83956-971A-414B-AEFF-5DA659444BA3}" presName="quad1" presStyleLbl="node1" presStyleIdx="0" presStyleCnt="4">
        <dgm:presLayoutVars>
          <dgm:chMax val="0"/>
          <dgm:chPref val="0"/>
          <dgm:bulletEnabled val="1"/>
        </dgm:presLayoutVars>
      </dgm:prSet>
      <dgm:spPr/>
    </dgm:pt>
    <dgm:pt modelId="{41510DC5-0ED2-4147-9906-ACE40DE1A55A}" type="pres">
      <dgm:prSet presAssocID="{2EF83956-971A-414B-AEFF-5DA659444BA3}" presName="quad2" presStyleLbl="node1" presStyleIdx="1" presStyleCnt="4">
        <dgm:presLayoutVars>
          <dgm:chMax val="0"/>
          <dgm:chPref val="0"/>
          <dgm:bulletEnabled val="1"/>
        </dgm:presLayoutVars>
      </dgm:prSet>
      <dgm:spPr/>
    </dgm:pt>
    <dgm:pt modelId="{00C149FF-7EB7-4314-8565-FD8473C87F0F}" type="pres">
      <dgm:prSet presAssocID="{2EF83956-971A-414B-AEFF-5DA659444BA3}" presName="quad3" presStyleLbl="node1" presStyleIdx="2" presStyleCnt="4">
        <dgm:presLayoutVars>
          <dgm:chMax val="0"/>
          <dgm:chPref val="0"/>
          <dgm:bulletEnabled val="1"/>
        </dgm:presLayoutVars>
      </dgm:prSet>
      <dgm:spPr/>
    </dgm:pt>
    <dgm:pt modelId="{5B184052-955F-4339-B140-A432A88E231D}" type="pres">
      <dgm:prSet presAssocID="{2EF83956-971A-414B-AEFF-5DA659444BA3}" presName="quad4" presStyleLbl="node1" presStyleIdx="3" presStyleCnt="4">
        <dgm:presLayoutVars>
          <dgm:chMax val="0"/>
          <dgm:chPref val="0"/>
          <dgm:bulletEnabled val="1"/>
        </dgm:presLayoutVars>
      </dgm:prSet>
      <dgm:spPr/>
    </dgm:pt>
  </dgm:ptLst>
  <dgm:cxnLst>
    <dgm:cxn modelId="{F15B5B05-D84E-42EB-BCDB-2C1B1AD846E9}" srcId="{2EF83956-971A-414B-AEFF-5DA659444BA3}" destId="{C397AA00-2D5D-4EE0-87A8-3ADC001BCA3F}" srcOrd="2" destOrd="0" parTransId="{E7BD5A12-A0BD-4780-9CD0-8B457ADCE9AD}" sibTransId="{82010DAD-703F-4BC7-A962-4518DE2567AA}"/>
    <dgm:cxn modelId="{43766D09-5CB2-44DA-B7D6-ADA722DFD7B9}" srcId="{2EF83956-971A-414B-AEFF-5DA659444BA3}" destId="{150882DC-85C5-4BD7-9C24-A645A5F34699}" srcOrd="0" destOrd="0" parTransId="{3BA5452B-9FEC-44B0-954F-FA417FA42F73}" sibTransId="{6352226F-FD9B-4F66-9791-A9F21BB1560F}"/>
    <dgm:cxn modelId="{9DB2B109-513C-43E2-AB17-529EF94C8F4A}" type="presOf" srcId="{C1F59041-CB0F-48D0-998B-043831CA88A2}" destId="{5B184052-955F-4339-B140-A432A88E231D}" srcOrd="0" destOrd="0" presId="urn:microsoft.com/office/officeart/2005/8/layout/matrix3"/>
    <dgm:cxn modelId="{9729425F-3526-4102-9FDB-4B24458FC9E7}" type="presOf" srcId="{C397AA00-2D5D-4EE0-87A8-3ADC001BCA3F}" destId="{00C149FF-7EB7-4314-8565-FD8473C87F0F}" srcOrd="0" destOrd="0" presId="urn:microsoft.com/office/officeart/2005/8/layout/matrix3"/>
    <dgm:cxn modelId="{3D35ED64-75A8-4851-8AE6-3048E91FEA51}" type="presOf" srcId="{2EF83956-971A-414B-AEFF-5DA659444BA3}" destId="{60C0BF4F-3C20-4BA2-BACC-2B5AA4977E62}" srcOrd="0" destOrd="0" presId="urn:microsoft.com/office/officeart/2005/8/layout/matrix3"/>
    <dgm:cxn modelId="{61484245-7DA0-4314-A5DC-0880AC9C42AE}" srcId="{2EF83956-971A-414B-AEFF-5DA659444BA3}" destId="{C1F59041-CB0F-48D0-998B-043831CA88A2}" srcOrd="3" destOrd="0" parTransId="{DE154970-164A-4933-8B17-48398B96FED3}" sibTransId="{25F9E7DF-5EA7-475B-8E53-F2795AABDAED}"/>
    <dgm:cxn modelId="{D11583A8-339D-4EBA-AAAD-DC7F9BE3559A}" type="presOf" srcId="{150882DC-85C5-4BD7-9C24-A645A5F34699}" destId="{A95BC46D-11E5-4D5F-A610-8DDD9893BACD}" srcOrd="0" destOrd="0" presId="urn:microsoft.com/office/officeart/2005/8/layout/matrix3"/>
    <dgm:cxn modelId="{0DC986ED-EC96-496D-BC55-28FAD8DED3CD}" srcId="{2EF83956-971A-414B-AEFF-5DA659444BA3}" destId="{8D99AB01-8E80-445F-ACA4-BA6AB63F5956}" srcOrd="1" destOrd="0" parTransId="{62E79182-2F56-4753-B787-178F05C5DD95}" sibTransId="{80B648FC-2D82-42FD-A54D-9E8BDE471A02}"/>
    <dgm:cxn modelId="{A6ED1FFD-E289-4AD7-AEEC-B7A2A436803F}" type="presOf" srcId="{8D99AB01-8E80-445F-ACA4-BA6AB63F5956}" destId="{41510DC5-0ED2-4147-9906-ACE40DE1A55A}" srcOrd="0" destOrd="0" presId="urn:microsoft.com/office/officeart/2005/8/layout/matrix3"/>
    <dgm:cxn modelId="{AAA52584-8F75-4A50-862E-981813BAABB8}" type="presParOf" srcId="{60C0BF4F-3C20-4BA2-BACC-2B5AA4977E62}" destId="{DA0EB1D2-6233-400E-A9C1-B3EAC233589C}" srcOrd="0" destOrd="0" presId="urn:microsoft.com/office/officeart/2005/8/layout/matrix3"/>
    <dgm:cxn modelId="{746EB172-21C6-40CB-8B4C-6E9698CA228C}" type="presParOf" srcId="{60C0BF4F-3C20-4BA2-BACC-2B5AA4977E62}" destId="{A95BC46D-11E5-4D5F-A610-8DDD9893BACD}" srcOrd="1" destOrd="0" presId="urn:microsoft.com/office/officeart/2005/8/layout/matrix3"/>
    <dgm:cxn modelId="{1B21DCA6-4320-4D34-9A2A-96D98529174A}" type="presParOf" srcId="{60C0BF4F-3C20-4BA2-BACC-2B5AA4977E62}" destId="{41510DC5-0ED2-4147-9906-ACE40DE1A55A}" srcOrd="2" destOrd="0" presId="urn:microsoft.com/office/officeart/2005/8/layout/matrix3"/>
    <dgm:cxn modelId="{85BEAADE-2D84-4280-B2F0-DBB0CDE69F0E}" type="presParOf" srcId="{60C0BF4F-3C20-4BA2-BACC-2B5AA4977E62}" destId="{00C149FF-7EB7-4314-8565-FD8473C87F0F}" srcOrd="3" destOrd="0" presId="urn:microsoft.com/office/officeart/2005/8/layout/matrix3"/>
    <dgm:cxn modelId="{A5BD8C89-7FBF-4303-A9DD-54DFF03A0E80}" type="presParOf" srcId="{60C0BF4F-3C20-4BA2-BACC-2B5AA4977E62}" destId="{5B184052-955F-4339-B140-A432A88E231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D903D-27A1-4979-B8FA-F0AB7D3B1764}">
      <dsp:nvSpPr>
        <dsp:cNvPr id="0" name=""/>
        <dsp:cNvSpPr/>
      </dsp:nvSpPr>
      <dsp:spPr>
        <a:xfrm>
          <a:off x="0" y="259655"/>
          <a:ext cx="7559504" cy="56511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Supervised Learning (Aprendizaje Supervisado)</a:t>
          </a:r>
          <a:endParaRPr lang="en-US" sz="2300" kern="1200"/>
        </a:p>
      </dsp:txBody>
      <dsp:txXfrm>
        <a:off x="27586" y="287241"/>
        <a:ext cx="7504332" cy="509938"/>
      </dsp:txXfrm>
    </dsp:sp>
    <dsp:sp modelId="{8A015E75-1C0D-46E9-9448-C1D5C3BD3E05}">
      <dsp:nvSpPr>
        <dsp:cNvPr id="0" name=""/>
        <dsp:cNvSpPr/>
      </dsp:nvSpPr>
      <dsp:spPr>
        <a:xfrm>
          <a:off x="0" y="824765"/>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Hace que la máquina aprenda de manera explícita.</a:t>
          </a:r>
          <a:endParaRPr lang="en-US" sz="1800" kern="1200"/>
        </a:p>
        <a:p>
          <a:pPr marL="171450" lvl="1" indent="-171450" algn="l" defTabSz="800100">
            <a:lnSpc>
              <a:spcPct val="90000"/>
            </a:lnSpc>
            <a:spcBef>
              <a:spcPct val="0"/>
            </a:spcBef>
            <a:spcAft>
              <a:spcPct val="20000"/>
            </a:spcAft>
            <a:buChar char="•"/>
          </a:pPr>
          <a:r>
            <a:rPr lang="es-US" sz="1800" kern="1200"/>
            <a:t>Se proporciona datos con salidas claramente definidas.</a:t>
          </a:r>
          <a:endParaRPr lang="en-US" sz="1800" kern="1200"/>
        </a:p>
        <a:p>
          <a:pPr marL="171450" lvl="1" indent="-171450" algn="l" defTabSz="800100">
            <a:lnSpc>
              <a:spcPct val="90000"/>
            </a:lnSpc>
            <a:spcBef>
              <a:spcPct val="0"/>
            </a:spcBef>
            <a:spcAft>
              <a:spcPct val="20000"/>
            </a:spcAft>
            <a:buChar char="•"/>
          </a:pPr>
          <a:r>
            <a:rPr lang="es-US" sz="1800" kern="1200"/>
            <a:t>Se da retroalimentación directa.</a:t>
          </a:r>
          <a:endParaRPr lang="en-US" sz="1800" kern="1200"/>
        </a:p>
        <a:p>
          <a:pPr marL="171450" lvl="1" indent="-171450" algn="l" defTabSz="800100">
            <a:lnSpc>
              <a:spcPct val="90000"/>
            </a:lnSpc>
            <a:spcBef>
              <a:spcPct val="0"/>
            </a:spcBef>
            <a:spcAft>
              <a:spcPct val="20000"/>
            </a:spcAft>
            <a:buChar char="•"/>
          </a:pPr>
          <a:r>
            <a:rPr lang="es-US" sz="1800" kern="1200"/>
            <a:t>Predice resultados o el futuro.</a:t>
          </a:r>
          <a:endParaRPr lang="en-US" sz="1800" kern="1200"/>
        </a:p>
        <a:p>
          <a:pPr marL="171450" lvl="1" indent="-171450" algn="l" defTabSz="800100">
            <a:lnSpc>
              <a:spcPct val="90000"/>
            </a:lnSpc>
            <a:spcBef>
              <a:spcPct val="0"/>
            </a:spcBef>
            <a:spcAft>
              <a:spcPct val="20000"/>
            </a:spcAft>
            <a:buChar char="•"/>
          </a:pPr>
          <a:r>
            <a:rPr lang="es-US" sz="1800" kern="1200"/>
            <a:t>Resuelve problemas de clasificación y regresión.</a:t>
          </a:r>
          <a:endParaRPr lang="en-US" sz="1800" kern="1200"/>
        </a:p>
      </dsp:txBody>
      <dsp:txXfrm>
        <a:off x="0" y="824765"/>
        <a:ext cx="7559504" cy="1571130"/>
      </dsp:txXfrm>
    </dsp:sp>
    <dsp:sp modelId="{FF10DBC4-5580-4BDA-A74A-5E5BA06906D7}">
      <dsp:nvSpPr>
        <dsp:cNvPr id="0" name=""/>
        <dsp:cNvSpPr/>
      </dsp:nvSpPr>
      <dsp:spPr>
        <a:xfrm>
          <a:off x="0" y="2395896"/>
          <a:ext cx="7559504" cy="56511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Unsupervised Learning (Aprendizaje No Supervisado)</a:t>
          </a:r>
          <a:endParaRPr lang="en-US" sz="2300" kern="1200"/>
        </a:p>
      </dsp:txBody>
      <dsp:txXfrm>
        <a:off x="27586" y="2423482"/>
        <a:ext cx="7504332" cy="509938"/>
      </dsp:txXfrm>
    </dsp:sp>
    <dsp:sp modelId="{F4280831-57C3-407E-A7A7-EE068774E8D5}">
      <dsp:nvSpPr>
        <dsp:cNvPr id="0" name=""/>
        <dsp:cNvSpPr/>
      </dsp:nvSpPr>
      <dsp:spPr>
        <a:xfrm>
          <a:off x="0" y="2961006"/>
          <a:ext cx="7559504"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La máquina entiende los datos (identifica patrones o estructuras).</a:t>
          </a:r>
          <a:endParaRPr lang="en-US" sz="1800" kern="1200"/>
        </a:p>
        <a:p>
          <a:pPr marL="171450" lvl="1" indent="-171450" algn="l" defTabSz="800100">
            <a:lnSpc>
              <a:spcPct val="90000"/>
            </a:lnSpc>
            <a:spcBef>
              <a:spcPct val="0"/>
            </a:spcBef>
            <a:spcAft>
              <a:spcPct val="20000"/>
            </a:spcAft>
            <a:buChar char="•"/>
          </a:pPr>
          <a:r>
            <a:rPr lang="es-US" sz="1800" kern="1200"/>
            <a:t>La evaluación es cualitativa o indirecta.</a:t>
          </a:r>
          <a:endParaRPr lang="en-US" sz="1800" kern="1200"/>
        </a:p>
        <a:p>
          <a:pPr marL="171450" lvl="1" indent="-171450" algn="l" defTabSz="800100">
            <a:lnSpc>
              <a:spcPct val="90000"/>
            </a:lnSpc>
            <a:spcBef>
              <a:spcPct val="0"/>
            </a:spcBef>
            <a:spcAft>
              <a:spcPct val="20000"/>
            </a:spcAft>
            <a:buChar char="•"/>
          </a:pPr>
          <a:r>
            <a:rPr lang="es-US" sz="1800" kern="1200"/>
            <a:t>No predice ni encuentra algo específico.</a:t>
          </a:r>
          <a:endParaRPr lang="en-US" sz="1800" kern="1200"/>
        </a:p>
      </dsp:txBody>
      <dsp:txXfrm>
        <a:off x="0" y="2961006"/>
        <a:ext cx="7559504" cy="928395"/>
      </dsp:txXfrm>
    </dsp:sp>
    <dsp:sp modelId="{41434EC1-94A8-403F-BA71-0929711A488B}">
      <dsp:nvSpPr>
        <dsp:cNvPr id="0" name=""/>
        <dsp:cNvSpPr/>
      </dsp:nvSpPr>
      <dsp:spPr>
        <a:xfrm>
          <a:off x="0" y="3889401"/>
          <a:ext cx="7559504" cy="56511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US" sz="2300" b="1" kern="1200"/>
            <a:t>Reinforcement Learning (Aprendizaje por Refuerzo)</a:t>
          </a:r>
          <a:endParaRPr lang="en-US" sz="2300" kern="1200"/>
        </a:p>
      </dsp:txBody>
      <dsp:txXfrm>
        <a:off x="27586" y="3916987"/>
        <a:ext cx="7504332" cy="509938"/>
      </dsp:txXfrm>
    </dsp:sp>
    <dsp:sp modelId="{370047D1-252C-45C1-862B-5A212D7675E5}">
      <dsp:nvSpPr>
        <dsp:cNvPr id="0" name=""/>
        <dsp:cNvSpPr/>
      </dsp:nvSpPr>
      <dsp:spPr>
        <a:xfrm>
          <a:off x="0" y="4454511"/>
          <a:ext cx="7559504"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US" sz="1800" kern="1200"/>
            <a:t>Un enfoque hacia la inteligencia artificial.</a:t>
          </a:r>
          <a:endParaRPr lang="en-US" sz="1800" kern="1200"/>
        </a:p>
        <a:p>
          <a:pPr marL="171450" lvl="1" indent="-171450" algn="l" defTabSz="800100">
            <a:lnSpc>
              <a:spcPct val="90000"/>
            </a:lnSpc>
            <a:spcBef>
              <a:spcPct val="0"/>
            </a:spcBef>
            <a:spcAft>
              <a:spcPct val="20000"/>
            </a:spcAft>
            <a:buChar char="•"/>
          </a:pPr>
          <a:r>
            <a:rPr lang="es-US" sz="1800" kern="1200"/>
            <a:t>Aprendizaje basado en recompensas.</a:t>
          </a:r>
          <a:endParaRPr lang="en-US" sz="1800" kern="1200"/>
        </a:p>
        <a:p>
          <a:pPr marL="171450" lvl="1" indent="-171450" algn="l" defTabSz="800100">
            <a:lnSpc>
              <a:spcPct val="90000"/>
            </a:lnSpc>
            <a:spcBef>
              <a:spcPct val="0"/>
            </a:spcBef>
            <a:spcAft>
              <a:spcPct val="20000"/>
            </a:spcAft>
            <a:buChar char="•"/>
          </a:pPr>
          <a:r>
            <a:rPr lang="es-US" sz="1800" kern="1200"/>
            <a:t>Aprende a partir de refuerzos positivos y negativos.</a:t>
          </a:r>
          <a:endParaRPr lang="en-US" sz="1800" kern="1200"/>
        </a:p>
        <a:p>
          <a:pPr marL="171450" lvl="1" indent="-171450" algn="l" defTabSz="800100">
            <a:lnSpc>
              <a:spcPct val="90000"/>
            </a:lnSpc>
            <a:spcBef>
              <a:spcPct val="0"/>
            </a:spcBef>
            <a:spcAft>
              <a:spcPct val="20000"/>
            </a:spcAft>
            <a:buChar char="•"/>
          </a:pPr>
          <a:r>
            <a:rPr lang="es-US" sz="1800" kern="1200"/>
            <a:t>La máquina aprende cómo actuar en un entorno determinado.</a:t>
          </a:r>
          <a:endParaRPr lang="en-US" sz="1800" kern="1200"/>
        </a:p>
        <a:p>
          <a:pPr marL="171450" lvl="1" indent="-171450" algn="l" defTabSz="800100">
            <a:lnSpc>
              <a:spcPct val="90000"/>
            </a:lnSpc>
            <a:spcBef>
              <a:spcPct val="0"/>
            </a:spcBef>
            <a:spcAft>
              <a:spcPct val="20000"/>
            </a:spcAft>
            <a:buChar char="•"/>
          </a:pPr>
          <a:r>
            <a:rPr lang="es-US" sz="1800" kern="1200"/>
            <a:t>Maximiza las recompensas.</a:t>
          </a:r>
          <a:endParaRPr lang="en-US" sz="1800" kern="1200"/>
        </a:p>
      </dsp:txBody>
      <dsp:txXfrm>
        <a:off x="0" y="4454511"/>
        <a:ext cx="7559504" cy="1571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81C42-0D3E-4961-88DE-19317CF2CCE6}">
      <dsp:nvSpPr>
        <dsp:cNvPr id="0" name=""/>
        <dsp:cNvSpPr/>
      </dsp:nvSpPr>
      <dsp:spPr>
        <a:xfrm>
          <a:off x="0" y="160869"/>
          <a:ext cx="7559504" cy="125307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Supervisado</a:t>
          </a:r>
          <a:endParaRPr lang="en-US" sz="5100" kern="1200"/>
        </a:p>
      </dsp:txBody>
      <dsp:txXfrm>
        <a:off x="61170" y="222039"/>
        <a:ext cx="7437164" cy="1130730"/>
      </dsp:txXfrm>
    </dsp:sp>
    <dsp:sp modelId="{70E9FC84-4D3D-4DB2-8049-134342D38DD4}">
      <dsp:nvSpPr>
        <dsp:cNvPr id="0" name=""/>
        <dsp:cNvSpPr/>
      </dsp:nvSpPr>
      <dsp:spPr>
        <a:xfrm>
          <a:off x="0" y="1413939"/>
          <a:ext cx="7559504" cy="2058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Arboles de decisión</a:t>
          </a:r>
          <a:endParaRPr lang="en-US" sz="4000" kern="1200"/>
        </a:p>
        <a:p>
          <a:pPr marL="285750" lvl="1" indent="-285750" algn="l" defTabSz="1778000">
            <a:lnSpc>
              <a:spcPct val="90000"/>
            </a:lnSpc>
            <a:spcBef>
              <a:spcPct val="0"/>
            </a:spcBef>
            <a:spcAft>
              <a:spcPct val="20000"/>
            </a:spcAft>
            <a:buChar char="•"/>
          </a:pPr>
          <a:r>
            <a:rPr lang="es-CL" sz="4000" kern="1200"/>
            <a:t>Support Vector Machine (SVM)</a:t>
          </a:r>
          <a:endParaRPr lang="en-US" sz="4000" kern="1200"/>
        </a:p>
        <a:p>
          <a:pPr marL="285750" lvl="1" indent="-285750" algn="l" defTabSz="1778000">
            <a:lnSpc>
              <a:spcPct val="90000"/>
            </a:lnSpc>
            <a:spcBef>
              <a:spcPct val="0"/>
            </a:spcBef>
            <a:spcAft>
              <a:spcPct val="20000"/>
            </a:spcAft>
            <a:buChar char="•"/>
          </a:pPr>
          <a:r>
            <a:rPr lang="es-CL" sz="4000" kern="1200"/>
            <a:t>Redes neuronales</a:t>
          </a:r>
          <a:endParaRPr lang="en-US" sz="4000" kern="1200"/>
        </a:p>
      </dsp:txBody>
      <dsp:txXfrm>
        <a:off x="0" y="1413939"/>
        <a:ext cx="7559504" cy="2058614"/>
      </dsp:txXfrm>
    </dsp:sp>
    <dsp:sp modelId="{9E25B160-1FF0-427E-B791-1BD833EFF3D4}">
      <dsp:nvSpPr>
        <dsp:cNvPr id="0" name=""/>
        <dsp:cNvSpPr/>
      </dsp:nvSpPr>
      <dsp:spPr>
        <a:xfrm>
          <a:off x="0" y="3472554"/>
          <a:ext cx="7559504" cy="125307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s-CL" sz="5100" kern="1200"/>
            <a:t>No supervisado</a:t>
          </a:r>
          <a:endParaRPr lang="en-US" sz="5100" kern="1200"/>
        </a:p>
      </dsp:txBody>
      <dsp:txXfrm>
        <a:off x="61170" y="3533724"/>
        <a:ext cx="7437164" cy="1130730"/>
      </dsp:txXfrm>
    </dsp:sp>
    <dsp:sp modelId="{B6CE024D-0C5A-451B-AF81-86B21953BEC2}">
      <dsp:nvSpPr>
        <dsp:cNvPr id="0" name=""/>
        <dsp:cNvSpPr/>
      </dsp:nvSpPr>
      <dsp:spPr>
        <a:xfrm>
          <a:off x="0" y="4725624"/>
          <a:ext cx="7559504" cy="1398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64770" rIns="362712" bIns="64770" numCol="1" spcCol="1270" anchor="t" anchorCtr="0">
          <a:noAutofit/>
        </a:bodyPr>
        <a:lstStyle/>
        <a:p>
          <a:pPr marL="285750" lvl="1" indent="-285750" algn="l" defTabSz="1778000">
            <a:lnSpc>
              <a:spcPct val="90000"/>
            </a:lnSpc>
            <a:spcBef>
              <a:spcPct val="0"/>
            </a:spcBef>
            <a:spcAft>
              <a:spcPct val="20000"/>
            </a:spcAft>
            <a:buChar char="•"/>
          </a:pPr>
          <a:r>
            <a:rPr lang="es-CL" sz="4000" kern="1200"/>
            <a:t>Kmeans</a:t>
          </a:r>
          <a:endParaRPr lang="en-US" sz="4000" kern="1200"/>
        </a:p>
        <a:p>
          <a:pPr marL="285750" lvl="1" indent="-285750" algn="l" defTabSz="1778000">
            <a:lnSpc>
              <a:spcPct val="90000"/>
            </a:lnSpc>
            <a:spcBef>
              <a:spcPct val="0"/>
            </a:spcBef>
            <a:spcAft>
              <a:spcPct val="20000"/>
            </a:spcAft>
            <a:buChar char="•"/>
          </a:pPr>
          <a:r>
            <a:rPr lang="es-CL" sz="4000" kern="1200"/>
            <a:t>PCA</a:t>
          </a:r>
          <a:endParaRPr lang="en-US" sz="4000" kern="1200"/>
        </a:p>
      </dsp:txBody>
      <dsp:txXfrm>
        <a:off x="0" y="4725624"/>
        <a:ext cx="7559504" cy="1398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DFD8A-8867-4C32-A239-9BA52B919C65}">
      <dsp:nvSpPr>
        <dsp:cNvPr id="0" name=""/>
        <dsp:cNvSpPr/>
      </dsp:nvSpPr>
      <dsp:spPr>
        <a:xfrm>
          <a:off x="0" y="99521"/>
          <a:ext cx="6589260" cy="7370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CL" sz="3000" kern="1200"/>
            <a:t>Regresión</a:t>
          </a:r>
          <a:endParaRPr lang="en-US" sz="3000" kern="1200"/>
        </a:p>
      </dsp:txBody>
      <dsp:txXfrm>
        <a:off x="35982" y="135503"/>
        <a:ext cx="6517296" cy="665135"/>
      </dsp:txXfrm>
    </dsp:sp>
    <dsp:sp modelId="{4C96FACC-DE32-4A1F-A8A2-65F885099D87}">
      <dsp:nvSpPr>
        <dsp:cNvPr id="0" name=""/>
        <dsp:cNvSpPr/>
      </dsp:nvSpPr>
      <dsp:spPr>
        <a:xfrm>
          <a:off x="0" y="836621"/>
          <a:ext cx="6589260"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US" sz="2300" b="0" i="0" kern="1200"/>
            <a:t>Linear Regression</a:t>
          </a:r>
          <a:endParaRPr lang="en-US" sz="2300" kern="1200"/>
        </a:p>
        <a:p>
          <a:pPr marL="228600" lvl="1" indent="-228600" algn="l" defTabSz="1022350">
            <a:lnSpc>
              <a:spcPct val="90000"/>
            </a:lnSpc>
            <a:spcBef>
              <a:spcPct val="0"/>
            </a:spcBef>
            <a:spcAft>
              <a:spcPct val="20000"/>
            </a:spcAft>
            <a:buChar char="•"/>
          </a:pPr>
          <a:r>
            <a:rPr lang="es-US" sz="2300" b="0" i="0" kern="1200"/>
            <a:t>Regression Trees</a:t>
          </a:r>
          <a:endParaRPr lang="en-US" sz="2300" kern="1200"/>
        </a:p>
        <a:p>
          <a:pPr marL="228600" lvl="1" indent="-228600" algn="l" defTabSz="1022350">
            <a:lnSpc>
              <a:spcPct val="90000"/>
            </a:lnSpc>
            <a:spcBef>
              <a:spcPct val="0"/>
            </a:spcBef>
            <a:spcAft>
              <a:spcPct val="20000"/>
            </a:spcAft>
            <a:buChar char="•"/>
          </a:pPr>
          <a:r>
            <a:rPr lang="es-US" sz="2300" b="0" i="0" kern="1200"/>
            <a:t>Non-Linear Regression</a:t>
          </a:r>
          <a:endParaRPr lang="en-US" sz="2300" kern="1200"/>
        </a:p>
        <a:p>
          <a:pPr marL="228600" lvl="1" indent="-228600" algn="l" defTabSz="1022350">
            <a:lnSpc>
              <a:spcPct val="90000"/>
            </a:lnSpc>
            <a:spcBef>
              <a:spcPct val="0"/>
            </a:spcBef>
            <a:spcAft>
              <a:spcPct val="20000"/>
            </a:spcAft>
            <a:buChar char="•"/>
          </a:pPr>
          <a:r>
            <a:rPr lang="es-US" sz="2300" b="0" i="0" kern="1200"/>
            <a:t>Bayesian Linear Regression</a:t>
          </a:r>
          <a:endParaRPr lang="en-US" sz="2300" kern="1200"/>
        </a:p>
        <a:p>
          <a:pPr marL="228600" lvl="1" indent="-228600" algn="l" defTabSz="1022350">
            <a:lnSpc>
              <a:spcPct val="90000"/>
            </a:lnSpc>
            <a:spcBef>
              <a:spcPct val="0"/>
            </a:spcBef>
            <a:spcAft>
              <a:spcPct val="20000"/>
            </a:spcAft>
            <a:buChar char="•"/>
          </a:pPr>
          <a:r>
            <a:rPr lang="es-US" sz="2300" b="0" i="0" kern="1200"/>
            <a:t>Polynomial Regression</a:t>
          </a:r>
          <a:endParaRPr lang="en-US" sz="2300" kern="1200"/>
        </a:p>
      </dsp:txBody>
      <dsp:txXfrm>
        <a:off x="0" y="836621"/>
        <a:ext cx="6589260" cy="1987200"/>
      </dsp:txXfrm>
    </dsp:sp>
    <dsp:sp modelId="{A5D49384-5D5B-4F9F-9FFC-16EA0337EC78}">
      <dsp:nvSpPr>
        <dsp:cNvPr id="0" name=""/>
        <dsp:cNvSpPr/>
      </dsp:nvSpPr>
      <dsp:spPr>
        <a:xfrm>
          <a:off x="0" y="2823821"/>
          <a:ext cx="6589260" cy="7370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US" sz="3000" b="0" i="0" kern="1200"/>
            <a:t>Clasificación</a:t>
          </a:r>
          <a:endParaRPr lang="en-US" sz="3000" kern="1200"/>
        </a:p>
      </dsp:txBody>
      <dsp:txXfrm>
        <a:off x="35982" y="2859803"/>
        <a:ext cx="6517296" cy="665135"/>
      </dsp:txXfrm>
    </dsp:sp>
    <dsp:sp modelId="{5B432E70-19FE-449F-8A0C-7EDBDCFE8CDD}">
      <dsp:nvSpPr>
        <dsp:cNvPr id="0" name=""/>
        <dsp:cNvSpPr/>
      </dsp:nvSpPr>
      <dsp:spPr>
        <a:xfrm>
          <a:off x="0" y="3560921"/>
          <a:ext cx="6589260" cy="1583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209"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Random Forest</a:t>
          </a:r>
          <a:endParaRPr lang="en-US" sz="2300" kern="1200"/>
        </a:p>
        <a:p>
          <a:pPr marL="228600" lvl="1" indent="-228600" algn="l" defTabSz="1022350">
            <a:lnSpc>
              <a:spcPct val="90000"/>
            </a:lnSpc>
            <a:spcBef>
              <a:spcPct val="0"/>
            </a:spcBef>
            <a:spcAft>
              <a:spcPct val="20000"/>
            </a:spcAft>
            <a:buChar char="•"/>
          </a:pPr>
          <a:r>
            <a:rPr lang="en-US" sz="2300" b="0" i="0" kern="1200"/>
            <a:t>Decision Trees</a:t>
          </a:r>
          <a:endParaRPr lang="en-US" sz="2300" kern="1200"/>
        </a:p>
        <a:p>
          <a:pPr marL="228600" lvl="1" indent="-228600" algn="l" defTabSz="1022350">
            <a:lnSpc>
              <a:spcPct val="90000"/>
            </a:lnSpc>
            <a:spcBef>
              <a:spcPct val="0"/>
            </a:spcBef>
            <a:spcAft>
              <a:spcPct val="20000"/>
            </a:spcAft>
            <a:buChar char="•"/>
          </a:pPr>
          <a:r>
            <a:rPr lang="en-US" sz="2300" b="0" i="0" kern="1200"/>
            <a:t>Logistic Regression</a:t>
          </a:r>
          <a:endParaRPr lang="en-US" sz="2300" kern="1200"/>
        </a:p>
        <a:p>
          <a:pPr marL="228600" lvl="1" indent="-228600" algn="l" defTabSz="1022350">
            <a:lnSpc>
              <a:spcPct val="90000"/>
            </a:lnSpc>
            <a:spcBef>
              <a:spcPct val="0"/>
            </a:spcBef>
            <a:spcAft>
              <a:spcPct val="20000"/>
            </a:spcAft>
            <a:buChar char="•"/>
          </a:pPr>
          <a:r>
            <a:rPr lang="en-US" sz="2300" b="0" i="0" kern="1200"/>
            <a:t>Support vector Machines</a:t>
          </a:r>
          <a:endParaRPr lang="en-US" sz="2300" kern="1200"/>
        </a:p>
      </dsp:txBody>
      <dsp:txXfrm>
        <a:off x="0" y="3560921"/>
        <a:ext cx="6589260" cy="1583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7E6E4-52E6-477A-83BE-AF9DB237FB28}">
      <dsp:nvSpPr>
        <dsp:cNvPr id="0" name=""/>
        <dsp:cNvSpPr/>
      </dsp:nvSpPr>
      <dsp:spPr>
        <a:xfrm>
          <a:off x="225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EAC6D-0654-4328-8E11-53DE29E3C7DC}">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9C576-1BF0-43AA-B6E3-B53F84834AC8}">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s-CL" sz="2700" kern="1200"/>
            <a:t>Matriz de Confusión</a:t>
          </a:r>
          <a:endParaRPr lang="en-US" sz="2700" kern="1200"/>
        </a:p>
      </dsp:txBody>
      <dsp:txXfrm>
        <a:off x="1548914" y="3176402"/>
        <a:ext cx="3600000" cy="720000"/>
      </dsp:txXfrm>
    </dsp:sp>
    <dsp:sp modelId="{3561B300-E0D6-410C-BA10-B845D5D61AA0}">
      <dsp:nvSpPr>
        <dsp:cNvPr id="0" name=""/>
        <dsp:cNvSpPr/>
      </dsp:nvSpPr>
      <dsp:spPr>
        <a:xfrm>
          <a:off x="6480914" y="296402"/>
          <a:ext cx="2196000" cy="219600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EAC3F4-0870-4680-9EA3-9DE303A3F2AA}">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2F753-6776-4579-A153-030D664CDF9D}">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s-CL" sz="2700" kern="1200"/>
            <a:t>ROC Curve</a:t>
          </a:r>
          <a:endParaRPr lang="en-US" sz="2700" kern="1200"/>
        </a:p>
      </dsp:txBody>
      <dsp:txXfrm>
        <a:off x="5778914" y="3176402"/>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EB1D2-6233-400E-A9C1-B3EAC233589C}">
      <dsp:nvSpPr>
        <dsp:cNvPr id="0" name=""/>
        <dsp:cNvSpPr/>
      </dsp:nvSpPr>
      <dsp:spPr>
        <a:xfrm>
          <a:off x="672633" y="0"/>
          <a:ext cx="5243992" cy="524399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5BC46D-11E5-4D5F-A610-8DDD9893BACD}">
      <dsp:nvSpPr>
        <dsp:cNvPr id="0" name=""/>
        <dsp:cNvSpPr/>
      </dsp:nvSpPr>
      <dsp:spPr>
        <a:xfrm>
          <a:off x="1170812" y="498179"/>
          <a:ext cx="2045157" cy="204515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Posición en el cielo</a:t>
          </a:r>
          <a:endParaRPr lang="en-US" sz="3000" kern="1200" dirty="0"/>
        </a:p>
      </dsp:txBody>
      <dsp:txXfrm>
        <a:off x="1270648" y="598015"/>
        <a:ext cx="1845485" cy="1845485"/>
      </dsp:txXfrm>
    </dsp:sp>
    <dsp:sp modelId="{41510DC5-0ED2-4147-9906-ACE40DE1A55A}">
      <dsp:nvSpPr>
        <dsp:cNvPr id="0" name=""/>
        <dsp:cNvSpPr/>
      </dsp:nvSpPr>
      <dsp:spPr>
        <a:xfrm>
          <a:off x="3373289" y="498179"/>
          <a:ext cx="2045157" cy="204515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Cantidad de luz </a:t>
          </a:r>
          <a:endParaRPr lang="en-US" sz="3000" kern="1200" dirty="0"/>
        </a:p>
      </dsp:txBody>
      <dsp:txXfrm>
        <a:off x="3473125" y="598015"/>
        <a:ext cx="1845485" cy="1845485"/>
      </dsp:txXfrm>
    </dsp:sp>
    <dsp:sp modelId="{00C149FF-7EB7-4314-8565-FD8473C87F0F}">
      <dsp:nvSpPr>
        <dsp:cNvPr id="0" name=""/>
        <dsp:cNvSpPr/>
      </dsp:nvSpPr>
      <dsp:spPr>
        <a:xfrm>
          <a:off x="1170812" y="2700656"/>
          <a:ext cx="2045157" cy="204515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Distancia</a:t>
          </a:r>
          <a:endParaRPr lang="en-US" sz="3000" kern="1200" dirty="0"/>
        </a:p>
      </dsp:txBody>
      <dsp:txXfrm>
        <a:off x="1270648" y="2800492"/>
        <a:ext cx="1845485" cy="1845485"/>
      </dsp:txXfrm>
    </dsp:sp>
    <dsp:sp modelId="{5B184052-955F-4339-B140-A432A88E231D}">
      <dsp:nvSpPr>
        <dsp:cNvPr id="0" name=""/>
        <dsp:cNvSpPr/>
      </dsp:nvSpPr>
      <dsp:spPr>
        <a:xfrm>
          <a:off x="3373289" y="2700656"/>
          <a:ext cx="2045157" cy="204515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CL" sz="3000" kern="1200" dirty="0"/>
            <a:t>Tipo Espectral</a:t>
          </a:r>
          <a:endParaRPr lang="en-US" sz="3000" kern="1200" dirty="0"/>
        </a:p>
      </dsp:txBody>
      <dsp:txXfrm>
        <a:off x="3473125" y="2800492"/>
        <a:ext cx="1845485" cy="18454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631C4-E36B-4E1A-90B6-3912DF303389}" type="datetimeFigureOut">
              <a:rPr lang="es-CL" smtClean="0"/>
              <a:t>06-09-2024</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E44E8-AE81-4FF0-A480-DCAF740CF93B}" type="slidenum">
              <a:rPr lang="es-CL" smtClean="0"/>
              <a:t>‹#›</a:t>
            </a:fld>
            <a:endParaRPr lang="es-CL"/>
          </a:p>
        </p:txBody>
      </p:sp>
    </p:spTree>
    <p:extLst>
      <p:ext uri="{BB962C8B-B14F-4D97-AF65-F5344CB8AC3E}">
        <p14:creationId xmlns:p14="http://schemas.microsoft.com/office/powerpoint/2010/main" val="2625528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s.google.com/machine-learning/intro-to-ml/supervised#:~:text=Features%20are%20the%20values%20that,wind%20direction%2C%20and%20atmospheric%20press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Glosario de Machine Learning entre muchas de la </a:t>
            </a:r>
            <a:r>
              <a:rPr lang="es-CL" dirty="0" err="1"/>
              <a:t>terminologia</a:t>
            </a:r>
            <a:endParaRPr lang="es-CL" dirty="0"/>
          </a:p>
          <a:p>
            <a:endParaRPr lang="es-CL" dirty="0"/>
          </a:p>
          <a:p>
            <a:r>
              <a:rPr lang="es-CL" dirty="0" err="1"/>
              <a:t>Example</a:t>
            </a:r>
            <a:r>
              <a:rPr lang="es-CL" dirty="0"/>
              <a:t>: </a:t>
            </a:r>
            <a:r>
              <a:rPr lang="es-CL" dirty="0" err="1"/>
              <a:t>corresponed</a:t>
            </a:r>
            <a:r>
              <a:rPr lang="es-CL" dirty="0"/>
              <a:t> a un dato completo, las características y el resultado, es lo que le entregamos al modelo</a:t>
            </a:r>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2</a:t>
            </a:fld>
            <a:endParaRPr lang="es-CL"/>
          </a:p>
        </p:txBody>
      </p:sp>
    </p:spTree>
    <p:extLst>
      <p:ext uri="{BB962C8B-B14F-4D97-AF65-F5344CB8AC3E}">
        <p14:creationId xmlns:p14="http://schemas.microsoft.com/office/powerpoint/2010/main" val="3019722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Ahora a programar </a:t>
            </a:r>
            <a:r>
              <a:rPr lang="es-CL" dirty="0" err="1"/>
              <a:t>projects</a:t>
            </a:r>
            <a:r>
              <a:rPr lang="es-CL" dirty="0"/>
              <a:t>/1_ley_Hubble</a:t>
            </a:r>
          </a:p>
          <a:p>
            <a:endParaRPr lang="es-CL" dirty="0"/>
          </a:p>
          <a:p>
            <a:r>
              <a:rPr lang="es-CL" dirty="0"/>
              <a:t>Se deben hacer preguntas al publico como</a:t>
            </a:r>
          </a:p>
          <a:p>
            <a:r>
              <a:rPr lang="es-CL" dirty="0"/>
              <a:t>- Que tipo de aprendizaje estamos haciendo?</a:t>
            </a:r>
          </a:p>
        </p:txBody>
      </p:sp>
      <p:sp>
        <p:nvSpPr>
          <p:cNvPr id="4" name="Slide Number Placeholder 3"/>
          <p:cNvSpPr>
            <a:spLocks noGrp="1"/>
          </p:cNvSpPr>
          <p:nvPr>
            <p:ph type="sldNum" sz="quarter" idx="5"/>
          </p:nvPr>
        </p:nvSpPr>
        <p:spPr/>
        <p:txBody>
          <a:bodyPr/>
          <a:lstStyle/>
          <a:p>
            <a:fld id="{4DFE44E8-AE81-4FF0-A480-DCAF740CF93B}" type="slidenum">
              <a:rPr lang="es-CL" smtClean="0"/>
              <a:t>27</a:t>
            </a:fld>
            <a:endParaRPr lang="es-CL"/>
          </a:p>
        </p:txBody>
      </p:sp>
    </p:spTree>
    <p:extLst>
      <p:ext uri="{BB962C8B-B14F-4D97-AF65-F5344CB8AC3E}">
        <p14:creationId xmlns:p14="http://schemas.microsoft.com/office/powerpoint/2010/main" val="150367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De los conceptos más importantes</a:t>
            </a:r>
          </a:p>
        </p:txBody>
      </p:sp>
      <p:sp>
        <p:nvSpPr>
          <p:cNvPr id="4" name="Slide Number Placeholder 3"/>
          <p:cNvSpPr>
            <a:spLocks noGrp="1"/>
          </p:cNvSpPr>
          <p:nvPr>
            <p:ph type="sldNum" sz="quarter" idx="5"/>
          </p:nvPr>
        </p:nvSpPr>
        <p:spPr/>
        <p:txBody>
          <a:bodyPr/>
          <a:lstStyle/>
          <a:p>
            <a:fld id="{4DFE44E8-AE81-4FF0-A480-DCAF740CF93B}" type="slidenum">
              <a:rPr lang="es-CL" smtClean="0"/>
              <a:t>31</a:t>
            </a:fld>
            <a:endParaRPr lang="es-CL"/>
          </a:p>
        </p:txBody>
      </p:sp>
    </p:spTree>
    <p:extLst>
      <p:ext uri="{BB962C8B-B14F-4D97-AF65-F5344CB8AC3E}">
        <p14:creationId xmlns:p14="http://schemas.microsoft.com/office/powerpoint/2010/main" val="134753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En este caso no es posible encontrar una separación clara, el secreto es agregar una nueva </a:t>
            </a:r>
            <a:r>
              <a:rPr lang="es-CL" dirty="0" err="1"/>
              <a:t>dimension</a:t>
            </a: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41</a:t>
            </a:fld>
            <a:endParaRPr lang="es-CL"/>
          </a:p>
        </p:txBody>
      </p:sp>
    </p:spTree>
    <p:extLst>
      <p:ext uri="{BB962C8B-B14F-4D97-AF65-F5344CB8AC3E}">
        <p14:creationId xmlns:p14="http://schemas.microsoft.com/office/powerpoint/2010/main" val="3021939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Querer pasar un disco claramente mas grande </a:t>
            </a:r>
            <a:r>
              <a:rPr lang="es-CL" dirty="0" err="1"/>
              <a:t>atraves</a:t>
            </a:r>
            <a:r>
              <a:rPr lang="es-CL" dirty="0"/>
              <a:t> de una abertura en que no cabe, es posible si aplicamos una transformación al cuadrado, lo que es una forma elegante de decir que lo doblamos con origami</a:t>
            </a:r>
          </a:p>
        </p:txBody>
      </p:sp>
      <p:sp>
        <p:nvSpPr>
          <p:cNvPr id="4" name="Slide Number Placeholder 3"/>
          <p:cNvSpPr>
            <a:spLocks noGrp="1"/>
          </p:cNvSpPr>
          <p:nvPr>
            <p:ph type="sldNum" sz="quarter" idx="5"/>
          </p:nvPr>
        </p:nvSpPr>
        <p:spPr/>
        <p:txBody>
          <a:bodyPr/>
          <a:lstStyle/>
          <a:p>
            <a:fld id="{4DFE44E8-AE81-4FF0-A480-DCAF740CF93B}" type="slidenum">
              <a:rPr lang="es-CL" smtClean="0"/>
              <a:t>42</a:t>
            </a:fld>
            <a:endParaRPr lang="es-CL"/>
          </a:p>
        </p:txBody>
      </p:sp>
    </p:spTree>
    <p:extLst>
      <p:ext uri="{BB962C8B-B14F-4D97-AF65-F5344CB8AC3E}">
        <p14:creationId xmlns:p14="http://schemas.microsoft.com/office/powerpoint/2010/main" val="340857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Previa a aplicar la SVM para encontrar un plano que separe los datos, agregamos una nueva dimensión pasando todos los datos por una función (muchas veces un polinomio que es barato de computar) y así encontrar una separación de los datos que antes no era posible.</a:t>
            </a:r>
          </a:p>
          <a:p>
            <a:endParaRPr lang="es-CL" dirty="0"/>
          </a:p>
          <a:p>
            <a:r>
              <a:rPr lang="es-CL" dirty="0"/>
              <a:t>Lo único necesario es que sea no lineal, puede ser un polinomio de grado 2 o mayor, una gaussiana, </a:t>
            </a:r>
            <a:r>
              <a:rPr lang="es-CL" dirty="0" err="1"/>
              <a:t>etc</a:t>
            </a:r>
            <a:r>
              <a:rPr lang="es-CL" dirty="0"/>
              <a:t>… Es buena idea poder experimentar con distintos </a:t>
            </a:r>
            <a:r>
              <a:rPr lang="es-CL" dirty="0" err="1"/>
              <a:t>kernels</a:t>
            </a:r>
            <a:r>
              <a:rPr lang="es-CL" dirty="0"/>
              <a:t>.</a:t>
            </a:r>
          </a:p>
        </p:txBody>
      </p:sp>
      <p:sp>
        <p:nvSpPr>
          <p:cNvPr id="4" name="Slide Number Placeholder 3"/>
          <p:cNvSpPr>
            <a:spLocks noGrp="1"/>
          </p:cNvSpPr>
          <p:nvPr>
            <p:ph type="sldNum" sz="quarter" idx="5"/>
          </p:nvPr>
        </p:nvSpPr>
        <p:spPr/>
        <p:txBody>
          <a:bodyPr/>
          <a:lstStyle/>
          <a:p>
            <a:fld id="{4DFE44E8-AE81-4FF0-A480-DCAF740CF93B}" type="slidenum">
              <a:rPr lang="es-CL" smtClean="0"/>
              <a:t>43</a:t>
            </a:fld>
            <a:endParaRPr lang="es-CL"/>
          </a:p>
        </p:txBody>
      </p:sp>
    </p:spTree>
    <p:extLst>
      <p:ext uri="{BB962C8B-B14F-4D97-AF65-F5344CB8AC3E}">
        <p14:creationId xmlns:p14="http://schemas.microsoft.com/office/powerpoint/2010/main" val="1433493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err="1"/>
              <a:t>Support</a:t>
            </a:r>
            <a:r>
              <a:rPr lang="es-CL" dirty="0"/>
              <a:t> Vector Machine</a:t>
            </a:r>
          </a:p>
        </p:txBody>
      </p:sp>
      <p:sp>
        <p:nvSpPr>
          <p:cNvPr id="4" name="Slide Number Placeholder 3"/>
          <p:cNvSpPr>
            <a:spLocks noGrp="1"/>
          </p:cNvSpPr>
          <p:nvPr>
            <p:ph type="sldNum" sz="quarter" idx="5"/>
          </p:nvPr>
        </p:nvSpPr>
        <p:spPr/>
        <p:txBody>
          <a:bodyPr/>
          <a:lstStyle/>
          <a:p>
            <a:fld id="{4DFE44E8-AE81-4FF0-A480-DCAF740CF93B}" type="slidenum">
              <a:rPr lang="es-CL" smtClean="0"/>
              <a:t>44</a:t>
            </a:fld>
            <a:endParaRPr lang="es-CL"/>
          </a:p>
        </p:txBody>
      </p:sp>
    </p:spTree>
    <p:extLst>
      <p:ext uri="{BB962C8B-B14F-4D97-AF65-F5344CB8AC3E}">
        <p14:creationId xmlns:p14="http://schemas.microsoft.com/office/powerpoint/2010/main" val="354284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52</a:t>
            </a:fld>
            <a:endParaRPr lang="es-CL"/>
          </a:p>
        </p:txBody>
      </p:sp>
    </p:spTree>
    <p:extLst>
      <p:ext uri="{BB962C8B-B14F-4D97-AF65-F5344CB8AC3E}">
        <p14:creationId xmlns:p14="http://schemas.microsoft.com/office/powerpoint/2010/main" val="767113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Los datos no poseen la respuesta escrita, lo que queremos predecir no se encuentra en los datos y necesitamos a partir de la información que tenemos, clasificar los datos entre ellos. </a:t>
            </a:r>
          </a:p>
        </p:txBody>
      </p:sp>
      <p:sp>
        <p:nvSpPr>
          <p:cNvPr id="4" name="Slide Number Placeholder 3"/>
          <p:cNvSpPr>
            <a:spLocks noGrp="1"/>
          </p:cNvSpPr>
          <p:nvPr>
            <p:ph type="sldNum" sz="quarter" idx="5"/>
          </p:nvPr>
        </p:nvSpPr>
        <p:spPr/>
        <p:txBody>
          <a:bodyPr/>
          <a:lstStyle/>
          <a:p>
            <a:fld id="{4DFE44E8-AE81-4FF0-A480-DCAF740CF93B}" type="slidenum">
              <a:rPr lang="es-CL" smtClean="0"/>
              <a:t>53</a:t>
            </a:fld>
            <a:endParaRPr lang="es-CL"/>
          </a:p>
        </p:txBody>
      </p:sp>
    </p:spTree>
    <p:extLst>
      <p:ext uri="{BB962C8B-B14F-4D97-AF65-F5344CB8AC3E}">
        <p14:creationId xmlns:p14="http://schemas.microsoft.com/office/powerpoint/2010/main" val="3127955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60</a:t>
            </a:fld>
            <a:endParaRPr lang="es-CL"/>
          </a:p>
        </p:txBody>
      </p:sp>
    </p:spTree>
    <p:extLst>
      <p:ext uri="{BB962C8B-B14F-4D97-AF65-F5344CB8AC3E}">
        <p14:creationId xmlns:p14="http://schemas.microsoft.com/office/powerpoint/2010/main" val="3871906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A la </a:t>
            </a:r>
            <a:r>
              <a:rPr lang="es-CL" dirty="0" err="1"/>
              <a:t>izquiereda</a:t>
            </a:r>
            <a:r>
              <a:rPr lang="es-CL" dirty="0"/>
              <a:t> tenemos un PCA con un </a:t>
            </a:r>
            <a:r>
              <a:rPr lang="es-CL" dirty="0" err="1"/>
              <a:t>dataset</a:t>
            </a:r>
            <a:r>
              <a:rPr lang="es-CL" dirty="0"/>
              <a:t> de estrellas, </a:t>
            </a:r>
            <a:r>
              <a:rPr lang="es-CL" dirty="0" err="1"/>
              <a:t>Hipparcos</a:t>
            </a:r>
            <a:r>
              <a:rPr lang="es-CL" dirty="0"/>
              <a:t>, que tiene alrededor de 42 variables,</a:t>
            </a:r>
          </a:p>
          <a:p>
            <a:r>
              <a:rPr lang="es-CL" dirty="0"/>
              <a:t>Fueron reducidas a solo 3, pero hay una gran perdida de información</a:t>
            </a:r>
          </a:p>
        </p:txBody>
      </p:sp>
      <p:sp>
        <p:nvSpPr>
          <p:cNvPr id="4" name="Slide Number Placeholder 3"/>
          <p:cNvSpPr>
            <a:spLocks noGrp="1"/>
          </p:cNvSpPr>
          <p:nvPr>
            <p:ph type="sldNum" sz="quarter" idx="5"/>
          </p:nvPr>
        </p:nvSpPr>
        <p:spPr/>
        <p:txBody>
          <a:bodyPr/>
          <a:lstStyle/>
          <a:p>
            <a:fld id="{4DFE44E8-AE81-4FF0-A480-DCAF740CF93B}" type="slidenum">
              <a:rPr lang="es-CL" smtClean="0"/>
              <a:t>69</a:t>
            </a:fld>
            <a:endParaRPr lang="es-CL"/>
          </a:p>
        </p:txBody>
      </p:sp>
    </p:spTree>
    <p:extLst>
      <p:ext uri="{BB962C8B-B14F-4D97-AF65-F5344CB8AC3E}">
        <p14:creationId xmlns:p14="http://schemas.microsoft.com/office/powerpoint/2010/main" val="393137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código utiliza Python 3.10 en caso de que tengas alguna inconsistencia entre </a:t>
            </a:r>
            <a:r>
              <a:rPr lang="es-CL" dirty="0" err="1"/>
              <a:t>librerias</a:t>
            </a:r>
            <a:r>
              <a:rPr lang="es-CL" dirty="0"/>
              <a:t>, pero esto intenta ser lo más </a:t>
            </a:r>
            <a:r>
              <a:rPr lang="es-CL" dirty="0" err="1"/>
              <a:t>agnostico</a:t>
            </a:r>
            <a:r>
              <a:rPr lang="es-CL" dirty="0"/>
              <a:t> de la versión que utilices</a:t>
            </a:r>
          </a:p>
          <a:p>
            <a:endParaRPr lang="es-CL" dirty="0"/>
          </a:p>
          <a:p>
            <a:pPr marL="171450" indent="-171450">
              <a:buFontTx/>
              <a:buChar char="-"/>
            </a:pPr>
            <a:r>
              <a:rPr lang="es-CL" dirty="0" err="1"/>
              <a:t>python</a:t>
            </a:r>
            <a:r>
              <a:rPr lang="es-CL" dirty="0"/>
              <a:t> -m </a:t>
            </a:r>
            <a:r>
              <a:rPr lang="es-CL" dirty="0" err="1"/>
              <a:t>venv</a:t>
            </a:r>
            <a:r>
              <a:rPr lang="es-CL" dirty="0"/>
              <a:t> </a:t>
            </a:r>
            <a:r>
              <a:rPr lang="es-CL" dirty="0" err="1"/>
              <a:t>env</a:t>
            </a:r>
            <a:endParaRPr lang="es-CL" dirty="0"/>
          </a:p>
          <a:p>
            <a:pPr marL="171450" indent="-171450">
              <a:buFontTx/>
              <a:buChar char="-"/>
            </a:pPr>
            <a:r>
              <a:rPr lang="es-CL" dirty="0"/>
              <a:t>.\</a:t>
            </a:r>
            <a:r>
              <a:rPr lang="es-CL" dirty="0" err="1"/>
              <a:t>env</a:t>
            </a:r>
            <a:r>
              <a:rPr lang="es-CL" dirty="0"/>
              <a:t>\Scripts\actívate</a:t>
            </a:r>
          </a:p>
          <a:p>
            <a:pPr marL="171450" indent="-171450">
              <a:buFontTx/>
              <a:buChar char="-"/>
            </a:pPr>
            <a:r>
              <a:rPr lang="en-US" dirty="0"/>
              <a:t>python -m pip install -r .\requirements.txt</a:t>
            </a:r>
            <a:endParaRPr lang="es-CL" dirty="0"/>
          </a:p>
          <a:p>
            <a:pPr marL="171450" indent="-171450">
              <a:buFontTx/>
              <a:buChar char="-"/>
            </a:pPr>
            <a:endParaRPr lang="es-CL" dirty="0"/>
          </a:p>
          <a:p>
            <a:pPr marL="0" indent="0">
              <a:buFontTx/>
              <a:buNone/>
            </a:pP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3</a:t>
            </a:fld>
            <a:endParaRPr lang="es-CL"/>
          </a:p>
        </p:txBody>
      </p:sp>
    </p:spTree>
    <p:extLst>
      <p:ext uri="{BB962C8B-B14F-4D97-AF65-F5344CB8AC3E}">
        <p14:creationId xmlns:p14="http://schemas.microsoft.com/office/powerpoint/2010/main" val="1150180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Las mismas 42 variables iniciales pero con un método de reducción no lineal, el cual busca conservar distancia en un espacio de varianza. </a:t>
            </a:r>
            <a:r>
              <a:rPr lang="es-CL" dirty="0" err="1"/>
              <a:t>tSNE</a:t>
            </a:r>
            <a:endParaRPr lang="es-CL" dirty="0"/>
          </a:p>
          <a:p>
            <a:endParaRPr lang="es-CL" dirty="0"/>
          </a:p>
          <a:p>
            <a:r>
              <a:rPr lang="es-US" b="1" dirty="0" err="1"/>
              <a:t>Perplexity</a:t>
            </a:r>
            <a:r>
              <a:rPr lang="es-US" b="1" dirty="0"/>
              <a:t> baja</a:t>
            </a:r>
            <a:r>
              <a:rPr lang="es-US" dirty="0"/>
              <a:t> (por ejemplo, 5-30): t-SNE prioriza las relaciones locales (es decir, los vecinos cercanos en el espacio original estarán más cerca entre sí en el espacio reducido).</a:t>
            </a:r>
            <a:r>
              <a:rPr lang="es-US" b="1" dirty="0" err="1"/>
              <a:t>Perplexity</a:t>
            </a:r>
            <a:r>
              <a:rPr lang="es-US" b="1" dirty="0"/>
              <a:t> alta</a:t>
            </a:r>
            <a:r>
              <a:rPr lang="es-US" dirty="0"/>
              <a:t> (por ejemplo, 50-100): t-SNE comienza a tener en cuenta relaciones más globales (es decir, puntos más alejados en el espacio original influirán más en la estructura en el espacio reducido).</a:t>
            </a:r>
            <a:endParaRPr lang="es-CL" dirty="0"/>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70</a:t>
            </a:fld>
            <a:endParaRPr lang="es-CL"/>
          </a:p>
        </p:txBody>
      </p:sp>
    </p:spTree>
    <p:extLst>
      <p:ext uri="{BB962C8B-B14F-4D97-AF65-F5344CB8AC3E}">
        <p14:creationId xmlns:p14="http://schemas.microsoft.com/office/powerpoint/2010/main" val="3701807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CL" dirty="0"/>
              <a:t>Épocas</a:t>
            </a:r>
          </a:p>
          <a:p>
            <a:pPr marL="171450" indent="-171450">
              <a:buFontTx/>
              <a:buChar char="-"/>
            </a:pPr>
            <a:r>
              <a:rPr lang="es-CL" dirty="0"/>
              <a:t>Función de Perdida</a:t>
            </a:r>
          </a:p>
          <a:p>
            <a:pPr marL="171450" indent="-171450">
              <a:buFontTx/>
              <a:buChar char="-"/>
            </a:pPr>
            <a:r>
              <a:rPr lang="es-CL" dirty="0" err="1"/>
              <a:t>Metricas</a:t>
            </a:r>
            <a:endParaRPr lang="es-CL" dirty="0"/>
          </a:p>
          <a:p>
            <a:pPr marL="171450" indent="-171450">
              <a:buFontTx/>
              <a:buChar char="-"/>
            </a:pPr>
            <a:r>
              <a:rPr lang="es-CL" dirty="0" err="1"/>
              <a:t>Overfitting</a:t>
            </a:r>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72</a:t>
            </a:fld>
            <a:endParaRPr lang="es-CL"/>
          </a:p>
        </p:txBody>
      </p:sp>
    </p:spTree>
    <p:extLst>
      <p:ext uri="{BB962C8B-B14F-4D97-AF65-F5344CB8AC3E}">
        <p14:creationId xmlns:p14="http://schemas.microsoft.com/office/powerpoint/2010/main" val="44114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problema? Los </a:t>
            </a:r>
            <a:r>
              <a:rPr lang="es-CL" dirty="0" err="1"/>
              <a:t>hiperparametros</a:t>
            </a:r>
            <a:r>
              <a:rPr lang="es-CL" dirty="0"/>
              <a:t> no se entrenan, lo decide quien programa, por ello no sabemos si el modelo es malo o simplemente elegimos malos </a:t>
            </a:r>
            <a:r>
              <a:rPr lang="es-CL" dirty="0" err="1"/>
              <a:t>hiperparametros</a:t>
            </a:r>
            <a:r>
              <a:rPr lang="es-CL" dirty="0"/>
              <a:t>. En un mundo ideal tendríamos modelos sin </a:t>
            </a:r>
            <a:r>
              <a:rPr lang="es-CL" dirty="0" err="1"/>
              <a:t>hiperparametros</a:t>
            </a:r>
            <a:r>
              <a:rPr lang="es-CL" dirty="0"/>
              <a:t>, que los definan por si mismos.</a:t>
            </a:r>
          </a:p>
        </p:txBody>
      </p:sp>
      <p:sp>
        <p:nvSpPr>
          <p:cNvPr id="4" name="Slide Number Placeholder 3"/>
          <p:cNvSpPr>
            <a:spLocks noGrp="1"/>
          </p:cNvSpPr>
          <p:nvPr>
            <p:ph type="sldNum" sz="quarter" idx="5"/>
          </p:nvPr>
        </p:nvSpPr>
        <p:spPr/>
        <p:txBody>
          <a:bodyPr/>
          <a:lstStyle/>
          <a:p>
            <a:fld id="{4DFE44E8-AE81-4FF0-A480-DCAF740CF93B}" type="slidenum">
              <a:rPr lang="es-CL" smtClean="0"/>
              <a:t>73</a:t>
            </a:fld>
            <a:endParaRPr lang="es-CL"/>
          </a:p>
        </p:txBody>
      </p:sp>
    </p:spTree>
    <p:extLst>
      <p:ext uri="{BB962C8B-B14F-4D97-AF65-F5344CB8AC3E}">
        <p14:creationId xmlns:p14="http://schemas.microsoft.com/office/powerpoint/2010/main" val="2537583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Existe el error de tener un modelo demasiado simple que no captura el fenómeno básico (alto sesgo, </a:t>
            </a:r>
            <a:r>
              <a:rPr lang="es-CL" dirty="0" err="1"/>
              <a:t>underfitting</a:t>
            </a:r>
            <a:r>
              <a:rPr lang="es-CL" dirty="0"/>
              <a:t>)</a:t>
            </a:r>
          </a:p>
          <a:p>
            <a:r>
              <a:rPr lang="es-CL" dirty="0"/>
              <a:t>Y por el otro lado el de tener un modelo demasiado complicado tanto que es capaz de memorizar los datos de entrenamiento, lo que provoca que generalice mal el fenómeno (alta varianza, </a:t>
            </a:r>
            <a:r>
              <a:rPr lang="es-CL" dirty="0" err="1"/>
              <a:t>overfitting</a:t>
            </a:r>
            <a:r>
              <a:rPr lang="es-CL" dirty="0"/>
              <a:t>)</a:t>
            </a:r>
          </a:p>
        </p:txBody>
      </p:sp>
      <p:sp>
        <p:nvSpPr>
          <p:cNvPr id="4" name="Slide Number Placeholder 3"/>
          <p:cNvSpPr>
            <a:spLocks noGrp="1"/>
          </p:cNvSpPr>
          <p:nvPr>
            <p:ph type="sldNum" sz="quarter" idx="5"/>
          </p:nvPr>
        </p:nvSpPr>
        <p:spPr/>
        <p:txBody>
          <a:bodyPr/>
          <a:lstStyle/>
          <a:p>
            <a:fld id="{4DFE44E8-AE81-4FF0-A480-DCAF740CF93B}" type="slidenum">
              <a:rPr lang="es-CL" smtClean="0"/>
              <a:t>77</a:t>
            </a:fld>
            <a:endParaRPr lang="es-CL"/>
          </a:p>
        </p:txBody>
      </p:sp>
    </p:spTree>
    <p:extLst>
      <p:ext uri="{BB962C8B-B14F-4D97-AF65-F5344CB8AC3E}">
        <p14:creationId xmlns:p14="http://schemas.microsoft.com/office/powerpoint/2010/main" val="3184094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Las técnicas de regularización aplican a todos los modelos de una forma u otra, es una medida de mantener un modelo más simple, y por ende que generalice mejor.  Espere a después de hablar de </a:t>
            </a:r>
            <a:r>
              <a:rPr lang="es-CL" dirty="0" err="1"/>
              <a:t>redees</a:t>
            </a:r>
            <a:r>
              <a:rPr lang="es-CL" dirty="0"/>
              <a:t> neuronales pues es donde más se ven aplicadas estas técnicas.</a:t>
            </a:r>
          </a:p>
          <a:p>
            <a:endParaRPr lang="es-CL" dirty="0"/>
          </a:p>
          <a:p>
            <a:r>
              <a:rPr lang="es-CL" dirty="0"/>
              <a:t>Las técnicas más populares para evitar </a:t>
            </a:r>
            <a:r>
              <a:rPr lang="es-CL" dirty="0" err="1"/>
              <a:t>overfitting</a:t>
            </a:r>
            <a:r>
              <a:rPr lang="es-CL" dirty="0"/>
              <a:t> son </a:t>
            </a:r>
            <a:r>
              <a:rPr lang="es-CL" dirty="0" err="1"/>
              <a:t>Dropout</a:t>
            </a:r>
            <a:r>
              <a:rPr lang="es-CL" dirty="0"/>
              <a:t> y </a:t>
            </a:r>
            <a:r>
              <a:rPr lang="es-CL" dirty="0" err="1"/>
              <a:t>weight</a:t>
            </a:r>
            <a:r>
              <a:rPr lang="es-CL" dirty="0"/>
              <a:t> </a:t>
            </a:r>
            <a:r>
              <a:rPr lang="es-CL" dirty="0" err="1"/>
              <a:t>regularization</a:t>
            </a:r>
            <a:endParaRPr lang="es-CL" dirty="0"/>
          </a:p>
          <a:p>
            <a:r>
              <a:rPr lang="es-CL" dirty="0" err="1"/>
              <a:t>Dropout</a:t>
            </a:r>
            <a:r>
              <a:rPr lang="es-CL" dirty="0"/>
              <a:t> se </a:t>
            </a:r>
            <a:r>
              <a:rPr lang="es-CL" dirty="0" err="1"/>
              <a:t>refeiere</a:t>
            </a:r>
            <a:r>
              <a:rPr lang="es-CL" dirty="0"/>
              <a:t> a aleatoriamente apagar neuronas y que el modelo deba adaptarse a seguir funcionando, evita que pocas neuronas dominen en activación a pesar de no contribuir demasiado a un buen modelo.</a:t>
            </a:r>
          </a:p>
          <a:p>
            <a:r>
              <a:rPr lang="es-CL" dirty="0"/>
              <a:t>L1 L2 se refiere a técnicas que hacemos para hacer que los pesos de conexión entre neuronas adquieran valores más cercanos a 0, de manera que la red se vea obligada a compensar combinando más neuronas.</a:t>
            </a:r>
          </a:p>
        </p:txBody>
      </p:sp>
      <p:sp>
        <p:nvSpPr>
          <p:cNvPr id="4" name="Slide Number Placeholder 3"/>
          <p:cNvSpPr>
            <a:spLocks noGrp="1"/>
          </p:cNvSpPr>
          <p:nvPr>
            <p:ph type="sldNum" sz="quarter" idx="5"/>
          </p:nvPr>
        </p:nvSpPr>
        <p:spPr/>
        <p:txBody>
          <a:bodyPr/>
          <a:lstStyle/>
          <a:p>
            <a:fld id="{4DFE44E8-AE81-4FF0-A480-DCAF740CF93B}" type="slidenum">
              <a:rPr lang="es-CL" smtClean="0"/>
              <a:t>78</a:t>
            </a:fld>
            <a:endParaRPr lang="es-CL"/>
          </a:p>
        </p:txBody>
      </p:sp>
    </p:spTree>
    <p:extLst>
      <p:ext uri="{BB962C8B-B14F-4D97-AF65-F5344CB8AC3E}">
        <p14:creationId xmlns:p14="http://schemas.microsoft.com/office/powerpoint/2010/main" val="1939034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Un gran problema en la astronomía es el de estimar la distancia de las cosas, únicamente tenemos el espectro de luz que nos llega y la cantidad de luz</a:t>
            </a:r>
          </a:p>
        </p:txBody>
      </p:sp>
      <p:sp>
        <p:nvSpPr>
          <p:cNvPr id="4" name="Slide Number Placeholder 3"/>
          <p:cNvSpPr>
            <a:spLocks noGrp="1"/>
          </p:cNvSpPr>
          <p:nvPr>
            <p:ph type="sldNum" sz="quarter" idx="5"/>
          </p:nvPr>
        </p:nvSpPr>
        <p:spPr/>
        <p:txBody>
          <a:bodyPr/>
          <a:lstStyle/>
          <a:p>
            <a:fld id="{4DFE44E8-AE81-4FF0-A480-DCAF740CF93B}" type="slidenum">
              <a:rPr lang="es-CL" smtClean="0"/>
              <a:t>88</a:t>
            </a:fld>
            <a:endParaRPr lang="es-CL"/>
          </a:p>
        </p:txBody>
      </p:sp>
    </p:spTree>
    <p:extLst>
      <p:ext uri="{BB962C8B-B14F-4D97-AF65-F5344CB8AC3E}">
        <p14:creationId xmlns:p14="http://schemas.microsoft.com/office/powerpoint/2010/main" val="824409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Supervised Learning  |  Machine Learning  |  Google for Developers</a:t>
            </a:r>
            <a:endParaRPr lang="en-US" dirty="0"/>
          </a:p>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9</a:t>
            </a:fld>
            <a:endParaRPr lang="es-CL"/>
          </a:p>
        </p:txBody>
      </p:sp>
    </p:spTree>
    <p:extLst>
      <p:ext uri="{BB962C8B-B14F-4D97-AF65-F5344CB8AC3E}">
        <p14:creationId xmlns:p14="http://schemas.microsoft.com/office/powerpoint/2010/main" val="137913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El algoritmo básico para entrenar y probar un modelo</a:t>
            </a:r>
          </a:p>
        </p:txBody>
      </p:sp>
      <p:sp>
        <p:nvSpPr>
          <p:cNvPr id="4" name="Slide Number Placeholder 3"/>
          <p:cNvSpPr>
            <a:spLocks noGrp="1"/>
          </p:cNvSpPr>
          <p:nvPr>
            <p:ph type="sldNum" sz="quarter" idx="5"/>
          </p:nvPr>
        </p:nvSpPr>
        <p:spPr/>
        <p:txBody>
          <a:bodyPr/>
          <a:lstStyle/>
          <a:p>
            <a:fld id="{4DFE44E8-AE81-4FF0-A480-DCAF740CF93B}" type="slidenum">
              <a:rPr lang="es-CL" smtClean="0"/>
              <a:t>14</a:t>
            </a:fld>
            <a:endParaRPr lang="es-CL"/>
          </a:p>
        </p:txBody>
      </p:sp>
    </p:spTree>
    <p:extLst>
      <p:ext uri="{BB962C8B-B14F-4D97-AF65-F5344CB8AC3E}">
        <p14:creationId xmlns:p14="http://schemas.microsoft.com/office/powerpoint/2010/main" val="1193305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Existen formas como </a:t>
            </a:r>
            <a:r>
              <a:rPr lang="es-CL" dirty="0" err="1"/>
              <a:t>Kfolding</a:t>
            </a:r>
            <a:r>
              <a:rPr lang="es-CL" dirty="0"/>
              <a:t> que entrenan distintos modelos tomando distintas secciones de dato como training y validación, evitando el problema que de que el modelo no generalice bien a falta de clases</a:t>
            </a:r>
          </a:p>
        </p:txBody>
      </p:sp>
      <p:sp>
        <p:nvSpPr>
          <p:cNvPr id="4" name="Slide Number Placeholder 3"/>
          <p:cNvSpPr>
            <a:spLocks noGrp="1"/>
          </p:cNvSpPr>
          <p:nvPr>
            <p:ph type="sldNum" sz="quarter" idx="5"/>
          </p:nvPr>
        </p:nvSpPr>
        <p:spPr/>
        <p:txBody>
          <a:bodyPr/>
          <a:lstStyle/>
          <a:p>
            <a:fld id="{4DFE44E8-AE81-4FF0-A480-DCAF740CF93B}" type="slidenum">
              <a:rPr lang="es-CL" smtClean="0"/>
              <a:t>15</a:t>
            </a:fld>
            <a:endParaRPr lang="es-CL"/>
          </a:p>
        </p:txBody>
      </p:sp>
    </p:spTree>
    <p:extLst>
      <p:ext uri="{BB962C8B-B14F-4D97-AF65-F5344CB8AC3E}">
        <p14:creationId xmlns:p14="http://schemas.microsoft.com/office/powerpoint/2010/main" val="3696587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Esta presentación podría ser exclusivamente de listar los métodos, propiedades, funciones a optimizar. Pero prefiero que entiendan y eventualmente dominen los algoritmos principales, pues bien aplicados pueden en conjunto resolver el 99% de los problemas de datos. Algunos problemas se verán beneficiados por usar algún algoritmo u otro, inclusive variaciones del algoritmo pueden ser sumamente poderosas, pero son casos muy particulares</a:t>
            </a:r>
          </a:p>
          <a:p>
            <a:endParaRPr lang="es-CL" dirty="0"/>
          </a:p>
          <a:p>
            <a:r>
              <a:rPr lang="es-CL" dirty="0"/>
              <a:t>Filosofía: “Domina lo básico, aprende lo necesario cuando lo necesites”</a:t>
            </a:r>
          </a:p>
          <a:p>
            <a:endParaRPr lang="es-CL" dirty="0"/>
          </a:p>
          <a:p>
            <a:r>
              <a:rPr lang="es-CL" dirty="0"/>
              <a:t>Es demasiado conocimiento para aprenderlo todo de una vez, es mejor tener una base fundamental de manera que puedas aprender y </a:t>
            </a:r>
            <a:r>
              <a:rPr lang="es-CL" dirty="0" err="1"/>
              <a:t>abosrber</a:t>
            </a:r>
            <a:r>
              <a:rPr lang="es-CL" dirty="0"/>
              <a:t> cualquier método nuevo.</a:t>
            </a:r>
          </a:p>
        </p:txBody>
      </p:sp>
      <p:sp>
        <p:nvSpPr>
          <p:cNvPr id="4" name="Slide Number Placeholder 3"/>
          <p:cNvSpPr>
            <a:spLocks noGrp="1"/>
          </p:cNvSpPr>
          <p:nvPr>
            <p:ph type="sldNum" sz="quarter" idx="5"/>
          </p:nvPr>
        </p:nvSpPr>
        <p:spPr/>
        <p:txBody>
          <a:bodyPr/>
          <a:lstStyle/>
          <a:p>
            <a:fld id="{4DFE44E8-AE81-4FF0-A480-DCAF740CF93B}" type="slidenum">
              <a:rPr lang="es-CL" smtClean="0"/>
              <a:t>18</a:t>
            </a:fld>
            <a:endParaRPr lang="es-CL"/>
          </a:p>
        </p:txBody>
      </p:sp>
    </p:spTree>
    <p:extLst>
      <p:ext uri="{BB962C8B-B14F-4D97-AF65-F5344CB8AC3E}">
        <p14:creationId xmlns:p14="http://schemas.microsoft.com/office/powerpoint/2010/main" val="350451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Tenemos a mano los resultados esperados, la computadora </a:t>
            </a:r>
            <a:r>
              <a:rPr lang="es-CL" dirty="0" err="1"/>
              <a:t>aprendera</a:t>
            </a:r>
            <a:r>
              <a:rPr lang="es-CL" dirty="0"/>
              <a:t> a replicar esos resultados</a:t>
            </a:r>
          </a:p>
        </p:txBody>
      </p:sp>
      <p:sp>
        <p:nvSpPr>
          <p:cNvPr id="4" name="Slide Number Placeholder 3"/>
          <p:cNvSpPr>
            <a:spLocks noGrp="1"/>
          </p:cNvSpPr>
          <p:nvPr>
            <p:ph type="sldNum" sz="quarter" idx="5"/>
          </p:nvPr>
        </p:nvSpPr>
        <p:spPr/>
        <p:txBody>
          <a:bodyPr/>
          <a:lstStyle/>
          <a:p>
            <a:fld id="{4DFE44E8-AE81-4FF0-A480-DCAF740CF93B}" type="slidenum">
              <a:rPr lang="es-CL" smtClean="0"/>
              <a:t>19</a:t>
            </a:fld>
            <a:endParaRPr lang="es-CL"/>
          </a:p>
        </p:txBody>
      </p:sp>
    </p:spTree>
    <p:extLst>
      <p:ext uri="{BB962C8B-B14F-4D97-AF65-F5344CB8AC3E}">
        <p14:creationId xmlns:p14="http://schemas.microsoft.com/office/powerpoint/2010/main" val="2075439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4DFE44E8-AE81-4FF0-A480-DCAF740CF93B}" type="slidenum">
              <a:rPr lang="es-CL" smtClean="0"/>
              <a:t>23</a:t>
            </a:fld>
            <a:endParaRPr lang="es-CL"/>
          </a:p>
        </p:txBody>
      </p:sp>
    </p:spTree>
    <p:extLst>
      <p:ext uri="{BB962C8B-B14F-4D97-AF65-F5344CB8AC3E}">
        <p14:creationId xmlns:p14="http://schemas.microsoft.com/office/powerpoint/2010/main" val="152387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Si tenemos tanto la distancia como la velocidad, que tipo de aprendizaje es?</a:t>
            </a:r>
          </a:p>
        </p:txBody>
      </p:sp>
      <p:sp>
        <p:nvSpPr>
          <p:cNvPr id="4" name="Slide Number Placeholder 3"/>
          <p:cNvSpPr>
            <a:spLocks noGrp="1"/>
          </p:cNvSpPr>
          <p:nvPr>
            <p:ph type="sldNum" sz="quarter" idx="5"/>
          </p:nvPr>
        </p:nvSpPr>
        <p:spPr/>
        <p:txBody>
          <a:bodyPr/>
          <a:lstStyle/>
          <a:p>
            <a:fld id="{4DFE44E8-AE81-4FF0-A480-DCAF740CF93B}" type="slidenum">
              <a:rPr lang="es-CL" smtClean="0"/>
              <a:t>26</a:t>
            </a:fld>
            <a:endParaRPr lang="es-CL"/>
          </a:p>
        </p:txBody>
      </p:sp>
    </p:spTree>
    <p:extLst>
      <p:ext uri="{BB962C8B-B14F-4D97-AF65-F5344CB8AC3E}">
        <p14:creationId xmlns:p14="http://schemas.microsoft.com/office/powerpoint/2010/main" val="390746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0E6C-1D4D-8FA7-4A4A-D9D67603AD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L"/>
          </a:p>
        </p:txBody>
      </p:sp>
      <p:sp>
        <p:nvSpPr>
          <p:cNvPr id="3" name="Subtitle 2">
            <a:extLst>
              <a:ext uri="{FF2B5EF4-FFF2-40B4-BE49-F238E27FC236}">
                <a16:creationId xmlns:a16="http://schemas.microsoft.com/office/drawing/2014/main" id="{946545D2-100D-3DA7-03B6-7A54BC231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L"/>
          </a:p>
        </p:txBody>
      </p:sp>
      <p:sp>
        <p:nvSpPr>
          <p:cNvPr id="4" name="Date Placeholder 3">
            <a:extLst>
              <a:ext uri="{FF2B5EF4-FFF2-40B4-BE49-F238E27FC236}">
                <a16:creationId xmlns:a16="http://schemas.microsoft.com/office/drawing/2014/main" id="{3A4AF280-50BD-03AD-EFE7-98F478A99F0C}"/>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5" name="Footer Placeholder 4">
            <a:extLst>
              <a:ext uri="{FF2B5EF4-FFF2-40B4-BE49-F238E27FC236}">
                <a16:creationId xmlns:a16="http://schemas.microsoft.com/office/drawing/2014/main" id="{6EEADFF8-E826-2152-E27F-52CEE27C13E8}"/>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681B5F21-B3F7-A4A7-5A08-8285BACE066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82636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8CBF-E41A-DBD6-1EC2-00BFD0018C13}"/>
              </a:ext>
            </a:extLst>
          </p:cNvPr>
          <p:cNvSpPr>
            <a:spLocks noGrp="1"/>
          </p:cNvSpPr>
          <p:nvPr>
            <p:ph type="title"/>
          </p:nvPr>
        </p:nvSpPr>
        <p:spPr/>
        <p:txBody>
          <a:bodyPr/>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78852C34-A668-C338-D4DC-B27777B3CE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859A561D-C9F8-F909-8478-D78162BC36BF}"/>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5" name="Footer Placeholder 4">
            <a:extLst>
              <a:ext uri="{FF2B5EF4-FFF2-40B4-BE49-F238E27FC236}">
                <a16:creationId xmlns:a16="http://schemas.microsoft.com/office/drawing/2014/main" id="{FBE35465-B677-4D01-E984-4920C02599F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20D1841D-5861-C2BA-2BF7-708A289D8B2C}"/>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98998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40A24-42B2-9325-245A-EEF4EEC365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9CAD8B40-1273-1CFD-FCBE-9DB3156179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93AB6694-807F-752B-C70E-86C6436B9B22}"/>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5" name="Footer Placeholder 4">
            <a:extLst>
              <a:ext uri="{FF2B5EF4-FFF2-40B4-BE49-F238E27FC236}">
                <a16:creationId xmlns:a16="http://schemas.microsoft.com/office/drawing/2014/main" id="{0654A2AB-7B80-4E58-06A4-ED80A4006313}"/>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70908A85-1C46-C3A9-60C3-DBF2D2C7877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2527981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62D7E-E926-3C19-6E6F-EABD37874021}"/>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AE4A2848-B781-916E-DFB1-06B373075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251939A0-A0A2-F608-FE51-540315E92E95}"/>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5" name="Footer Placeholder 4">
            <a:extLst>
              <a:ext uri="{FF2B5EF4-FFF2-40B4-BE49-F238E27FC236}">
                <a16:creationId xmlns:a16="http://schemas.microsoft.com/office/drawing/2014/main" id="{2534EF7B-0FE4-3239-E524-9C4AFEE9B54C}"/>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31EC8AB8-D967-D2F2-3D08-576E455C3729}"/>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42905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D4D7-E377-7787-FA1F-4040082073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L"/>
          </a:p>
        </p:txBody>
      </p:sp>
      <p:sp>
        <p:nvSpPr>
          <p:cNvPr id="3" name="Text Placeholder 2">
            <a:extLst>
              <a:ext uri="{FF2B5EF4-FFF2-40B4-BE49-F238E27FC236}">
                <a16:creationId xmlns:a16="http://schemas.microsoft.com/office/drawing/2014/main" id="{1D44437D-5878-93DE-BF67-2106593694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D8C9DA-A2B3-110D-BCDF-1997BBB7CC25}"/>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5" name="Footer Placeholder 4">
            <a:extLst>
              <a:ext uri="{FF2B5EF4-FFF2-40B4-BE49-F238E27FC236}">
                <a16:creationId xmlns:a16="http://schemas.microsoft.com/office/drawing/2014/main" id="{7C33E5DD-61B6-DF45-3578-0D8E72948D82}"/>
              </a:ext>
            </a:extLst>
          </p:cNvPr>
          <p:cNvSpPr>
            <a:spLocks noGrp="1"/>
          </p:cNvSpPr>
          <p:nvPr>
            <p:ph type="ftr" sz="quarter" idx="11"/>
          </p:nvPr>
        </p:nvSpPr>
        <p:spPr/>
        <p:txBody>
          <a:bodyPr/>
          <a:lstStyle/>
          <a:p>
            <a:endParaRPr lang="es-CL"/>
          </a:p>
        </p:txBody>
      </p:sp>
      <p:sp>
        <p:nvSpPr>
          <p:cNvPr id="6" name="Slide Number Placeholder 5">
            <a:extLst>
              <a:ext uri="{FF2B5EF4-FFF2-40B4-BE49-F238E27FC236}">
                <a16:creationId xmlns:a16="http://schemas.microsoft.com/office/drawing/2014/main" id="{86EA1C25-731A-3EE6-F86F-0554D8C4BE44}"/>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99688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6441-F3A6-7F0A-0C17-8B0BB9CBF540}"/>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2C0455B9-2E88-A9CA-B394-CCE821B60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a:extLst>
              <a:ext uri="{FF2B5EF4-FFF2-40B4-BE49-F238E27FC236}">
                <a16:creationId xmlns:a16="http://schemas.microsoft.com/office/drawing/2014/main" id="{0FF09E01-BDC7-44A7-90D9-7CCAE2546A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Date Placeholder 4">
            <a:extLst>
              <a:ext uri="{FF2B5EF4-FFF2-40B4-BE49-F238E27FC236}">
                <a16:creationId xmlns:a16="http://schemas.microsoft.com/office/drawing/2014/main" id="{FD77A0E6-1EAD-BE1C-FA15-6C177E3448FC}"/>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6" name="Footer Placeholder 5">
            <a:extLst>
              <a:ext uri="{FF2B5EF4-FFF2-40B4-BE49-F238E27FC236}">
                <a16:creationId xmlns:a16="http://schemas.microsoft.com/office/drawing/2014/main" id="{7639F8B6-EB20-6224-C1A1-58F6F04FC747}"/>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F7139721-93ED-6A61-3EB0-A6B40A70234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01864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E383-1EE7-90F6-D02F-3B03D6E38C1C}"/>
              </a:ext>
            </a:extLst>
          </p:cNvPr>
          <p:cNvSpPr>
            <a:spLocks noGrp="1"/>
          </p:cNvSpPr>
          <p:nvPr>
            <p:ph type="title"/>
          </p:nvPr>
        </p:nvSpPr>
        <p:spPr>
          <a:xfrm>
            <a:off x="839788" y="365125"/>
            <a:ext cx="10515600" cy="1325563"/>
          </a:xfrm>
        </p:spPr>
        <p:txBody>
          <a:bodyPr/>
          <a:lstStyle/>
          <a:p>
            <a:r>
              <a:rPr lang="en-US"/>
              <a:t>Click to edit Master title style</a:t>
            </a:r>
            <a:endParaRPr lang="es-CL"/>
          </a:p>
        </p:txBody>
      </p:sp>
      <p:sp>
        <p:nvSpPr>
          <p:cNvPr id="3" name="Text Placeholder 2">
            <a:extLst>
              <a:ext uri="{FF2B5EF4-FFF2-40B4-BE49-F238E27FC236}">
                <a16:creationId xmlns:a16="http://schemas.microsoft.com/office/drawing/2014/main" id="{EDB50677-9599-4421-CDB8-8E5455B876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DAC431-C40E-D215-D4C3-0246F1EE78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Text Placeholder 4">
            <a:extLst>
              <a:ext uri="{FF2B5EF4-FFF2-40B4-BE49-F238E27FC236}">
                <a16:creationId xmlns:a16="http://schemas.microsoft.com/office/drawing/2014/main" id="{2E5BC02A-44A2-24F0-52BC-09B001233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391D8-A9A1-ABA2-757C-5EF0C5DBAD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7" name="Date Placeholder 6">
            <a:extLst>
              <a:ext uri="{FF2B5EF4-FFF2-40B4-BE49-F238E27FC236}">
                <a16:creationId xmlns:a16="http://schemas.microsoft.com/office/drawing/2014/main" id="{E5E30DDB-39F1-CAC1-0CD8-0AB920035B60}"/>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8" name="Footer Placeholder 7">
            <a:extLst>
              <a:ext uri="{FF2B5EF4-FFF2-40B4-BE49-F238E27FC236}">
                <a16:creationId xmlns:a16="http://schemas.microsoft.com/office/drawing/2014/main" id="{1E8A8B0B-E765-270F-5CAE-CA431C4C768C}"/>
              </a:ext>
            </a:extLst>
          </p:cNvPr>
          <p:cNvSpPr>
            <a:spLocks noGrp="1"/>
          </p:cNvSpPr>
          <p:nvPr>
            <p:ph type="ftr" sz="quarter" idx="11"/>
          </p:nvPr>
        </p:nvSpPr>
        <p:spPr/>
        <p:txBody>
          <a:bodyPr/>
          <a:lstStyle/>
          <a:p>
            <a:endParaRPr lang="es-CL"/>
          </a:p>
        </p:txBody>
      </p:sp>
      <p:sp>
        <p:nvSpPr>
          <p:cNvPr id="9" name="Slide Number Placeholder 8">
            <a:extLst>
              <a:ext uri="{FF2B5EF4-FFF2-40B4-BE49-F238E27FC236}">
                <a16:creationId xmlns:a16="http://schemas.microsoft.com/office/drawing/2014/main" id="{F59F10A2-5866-FD5B-095B-9E35D078DF92}"/>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678992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E97F7-4FF6-E89B-0347-8EB699DC8027}"/>
              </a:ext>
            </a:extLst>
          </p:cNvPr>
          <p:cNvSpPr>
            <a:spLocks noGrp="1"/>
          </p:cNvSpPr>
          <p:nvPr>
            <p:ph type="title"/>
          </p:nvPr>
        </p:nvSpPr>
        <p:spPr/>
        <p:txBody>
          <a:bodyPr/>
          <a:lstStyle/>
          <a:p>
            <a:r>
              <a:rPr lang="en-US"/>
              <a:t>Click to edit Master title style</a:t>
            </a:r>
            <a:endParaRPr lang="es-CL"/>
          </a:p>
        </p:txBody>
      </p:sp>
      <p:sp>
        <p:nvSpPr>
          <p:cNvPr id="3" name="Date Placeholder 2">
            <a:extLst>
              <a:ext uri="{FF2B5EF4-FFF2-40B4-BE49-F238E27FC236}">
                <a16:creationId xmlns:a16="http://schemas.microsoft.com/office/drawing/2014/main" id="{72EEE19A-5B66-9A2E-4648-4795ACDF2383}"/>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4" name="Footer Placeholder 3">
            <a:extLst>
              <a:ext uri="{FF2B5EF4-FFF2-40B4-BE49-F238E27FC236}">
                <a16:creationId xmlns:a16="http://schemas.microsoft.com/office/drawing/2014/main" id="{E882B927-63F3-B20C-D717-9E1DE046DFCC}"/>
              </a:ext>
            </a:extLst>
          </p:cNvPr>
          <p:cNvSpPr>
            <a:spLocks noGrp="1"/>
          </p:cNvSpPr>
          <p:nvPr>
            <p:ph type="ftr" sz="quarter" idx="11"/>
          </p:nvPr>
        </p:nvSpPr>
        <p:spPr/>
        <p:txBody>
          <a:bodyPr/>
          <a:lstStyle/>
          <a:p>
            <a:endParaRPr lang="es-CL"/>
          </a:p>
        </p:txBody>
      </p:sp>
      <p:sp>
        <p:nvSpPr>
          <p:cNvPr id="5" name="Slide Number Placeholder 4">
            <a:extLst>
              <a:ext uri="{FF2B5EF4-FFF2-40B4-BE49-F238E27FC236}">
                <a16:creationId xmlns:a16="http://schemas.microsoft.com/office/drawing/2014/main" id="{2362E69F-1F06-24F6-C3A3-405534539DD5}"/>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300086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0A021-9BF7-8B50-0458-9D255172B2A8}"/>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3" name="Footer Placeholder 2">
            <a:extLst>
              <a:ext uri="{FF2B5EF4-FFF2-40B4-BE49-F238E27FC236}">
                <a16:creationId xmlns:a16="http://schemas.microsoft.com/office/drawing/2014/main" id="{5FC85EF3-E715-9460-6D2B-3E30F9554AF6}"/>
              </a:ext>
            </a:extLst>
          </p:cNvPr>
          <p:cNvSpPr>
            <a:spLocks noGrp="1"/>
          </p:cNvSpPr>
          <p:nvPr>
            <p:ph type="ftr" sz="quarter" idx="11"/>
          </p:nvPr>
        </p:nvSpPr>
        <p:spPr/>
        <p:txBody>
          <a:bodyPr/>
          <a:lstStyle/>
          <a:p>
            <a:endParaRPr lang="es-CL"/>
          </a:p>
        </p:txBody>
      </p:sp>
      <p:sp>
        <p:nvSpPr>
          <p:cNvPr id="4" name="Slide Number Placeholder 3">
            <a:extLst>
              <a:ext uri="{FF2B5EF4-FFF2-40B4-BE49-F238E27FC236}">
                <a16:creationId xmlns:a16="http://schemas.microsoft.com/office/drawing/2014/main" id="{278FA4FE-325B-616D-A1F4-04383BC61BF7}"/>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73562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F8E98-6BB6-F971-0B7B-31A3691212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Content Placeholder 2">
            <a:extLst>
              <a:ext uri="{FF2B5EF4-FFF2-40B4-BE49-F238E27FC236}">
                <a16:creationId xmlns:a16="http://schemas.microsoft.com/office/drawing/2014/main" id="{CD969654-8FEF-1E7F-6BB4-ED378FDE63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Text Placeholder 3">
            <a:extLst>
              <a:ext uri="{FF2B5EF4-FFF2-40B4-BE49-F238E27FC236}">
                <a16:creationId xmlns:a16="http://schemas.microsoft.com/office/drawing/2014/main" id="{DE9B4840-15B4-82E9-5CA5-E4F241C55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49C0E-3B4D-1505-4063-5B684570A511}"/>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6" name="Footer Placeholder 5">
            <a:extLst>
              <a:ext uri="{FF2B5EF4-FFF2-40B4-BE49-F238E27FC236}">
                <a16:creationId xmlns:a16="http://schemas.microsoft.com/office/drawing/2014/main" id="{38F856ED-A372-286D-EA5F-666C76FA0271}"/>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71375D7E-176B-0F0B-C034-43B85C0F45D6}"/>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414654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7B31-E761-8D83-D92F-AFF7ECC889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Picture Placeholder 2">
            <a:extLst>
              <a:ext uri="{FF2B5EF4-FFF2-40B4-BE49-F238E27FC236}">
                <a16:creationId xmlns:a16="http://schemas.microsoft.com/office/drawing/2014/main" id="{46FF2D01-D78A-5D5E-5C65-30A805BB7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a:extLst>
              <a:ext uri="{FF2B5EF4-FFF2-40B4-BE49-F238E27FC236}">
                <a16:creationId xmlns:a16="http://schemas.microsoft.com/office/drawing/2014/main" id="{DD787EDA-9F03-59C0-F3C4-7055B5085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C9E80-B0F2-23DE-592D-B2BBF89579D1}"/>
              </a:ext>
            </a:extLst>
          </p:cNvPr>
          <p:cNvSpPr>
            <a:spLocks noGrp="1"/>
          </p:cNvSpPr>
          <p:nvPr>
            <p:ph type="dt" sz="half" idx="10"/>
          </p:nvPr>
        </p:nvSpPr>
        <p:spPr/>
        <p:txBody>
          <a:bodyPr/>
          <a:lstStyle/>
          <a:p>
            <a:fld id="{B51E8585-6176-4E13-A02A-F8A7453F47E3}" type="datetimeFigureOut">
              <a:rPr lang="es-CL" smtClean="0"/>
              <a:t>06-09-2024</a:t>
            </a:fld>
            <a:endParaRPr lang="es-CL"/>
          </a:p>
        </p:txBody>
      </p:sp>
      <p:sp>
        <p:nvSpPr>
          <p:cNvPr id="6" name="Footer Placeholder 5">
            <a:extLst>
              <a:ext uri="{FF2B5EF4-FFF2-40B4-BE49-F238E27FC236}">
                <a16:creationId xmlns:a16="http://schemas.microsoft.com/office/drawing/2014/main" id="{5EA54464-752F-5514-BC03-815DC0A27085}"/>
              </a:ext>
            </a:extLst>
          </p:cNvPr>
          <p:cNvSpPr>
            <a:spLocks noGrp="1"/>
          </p:cNvSpPr>
          <p:nvPr>
            <p:ph type="ftr" sz="quarter" idx="11"/>
          </p:nvPr>
        </p:nvSpPr>
        <p:spPr/>
        <p:txBody>
          <a:bodyPr/>
          <a:lstStyle/>
          <a:p>
            <a:endParaRPr lang="es-CL"/>
          </a:p>
        </p:txBody>
      </p:sp>
      <p:sp>
        <p:nvSpPr>
          <p:cNvPr id="7" name="Slide Number Placeholder 6">
            <a:extLst>
              <a:ext uri="{FF2B5EF4-FFF2-40B4-BE49-F238E27FC236}">
                <a16:creationId xmlns:a16="http://schemas.microsoft.com/office/drawing/2014/main" id="{CA85992A-EA51-8B80-4F29-57ECBCF433DE}"/>
              </a:ext>
            </a:extLst>
          </p:cNvPr>
          <p:cNvSpPr>
            <a:spLocks noGrp="1"/>
          </p:cNvSpPr>
          <p:nvPr>
            <p:ph type="sldNum" sz="quarter" idx="12"/>
          </p:nvPr>
        </p:nvSpPr>
        <p:spPr/>
        <p:txBody>
          <a:bodyPr/>
          <a:lstStyle/>
          <a:p>
            <a:fld id="{1722275F-A8DC-40BE-81EA-EE7675585E33}" type="slidenum">
              <a:rPr lang="es-CL" smtClean="0"/>
              <a:t>‹#›</a:t>
            </a:fld>
            <a:endParaRPr lang="es-CL"/>
          </a:p>
        </p:txBody>
      </p:sp>
    </p:spTree>
    <p:extLst>
      <p:ext uri="{BB962C8B-B14F-4D97-AF65-F5344CB8AC3E}">
        <p14:creationId xmlns:p14="http://schemas.microsoft.com/office/powerpoint/2010/main" val="139474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0B498C-6A94-7060-1CB3-80AC9766D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L"/>
          </a:p>
        </p:txBody>
      </p:sp>
      <p:sp>
        <p:nvSpPr>
          <p:cNvPr id="3" name="Text Placeholder 2">
            <a:extLst>
              <a:ext uri="{FF2B5EF4-FFF2-40B4-BE49-F238E27FC236}">
                <a16:creationId xmlns:a16="http://schemas.microsoft.com/office/drawing/2014/main" id="{FBBEAC98-1604-DD27-9AFE-2DF59DEDFE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Date Placeholder 3">
            <a:extLst>
              <a:ext uri="{FF2B5EF4-FFF2-40B4-BE49-F238E27FC236}">
                <a16:creationId xmlns:a16="http://schemas.microsoft.com/office/drawing/2014/main" id="{DA8379F4-1F12-77BB-9A6E-3275FCF97F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1E8585-6176-4E13-A02A-F8A7453F47E3}" type="datetimeFigureOut">
              <a:rPr lang="es-CL" smtClean="0"/>
              <a:t>06-09-2024</a:t>
            </a:fld>
            <a:endParaRPr lang="es-CL"/>
          </a:p>
        </p:txBody>
      </p:sp>
      <p:sp>
        <p:nvSpPr>
          <p:cNvPr id="5" name="Footer Placeholder 4">
            <a:extLst>
              <a:ext uri="{FF2B5EF4-FFF2-40B4-BE49-F238E27FC236}">
                <a16:creationId xmlns:a16="http://schemas.microsoft.com/office/drawing/2014/main" id="{18325213-89FE-8630-DC65-47ABB1311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Slide Number Placeholder 5">
            <a:extLst>
              <a:ext uri="{FF2B5EF4-FFF2-40B4-BE49-F238E27FC236}">
                <a16:creationId xmlns:a16="http://schemas.microsoft.com/office/drawing/2014/main" id="{BDFC661F-ABD3-ADEE-D05F-4ABF20AD5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22275F-A8DC-40BE-81EA-EE7675585E33}" type="slidenum">
              <a:rPr lang="es-CL" smtClean="0"/>
              <a:t>‹#›</a:t>
            </a:fld>
            <a:endParaRPr lang="es-CL"/>
          </a:p>
        </p:txBody>
      </p:sp>
    </p:spTree>
    <p:extLst>
      <p:ext uri="{BB962C8B-B14F-4D97-AF65-F5344CB8AC3E}">
        <p14:creationId xmlns:p14="http://schemas.microsoft.com/office/powerpoint/2010/main" val="9849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developers.google.com/machine-learning/glossary#label" TargetMode="External"/><Relationship Id="rId3" Type="http://schemas.openxmlformats.org/officeDocument/2006/relationships/image" Target="../media/image1.jpeg"/><Relationship Id="rId7" Type="http://schemas.openxmlformats.org/officeDocument/2006/relationships/hyperlink" Target="https://developers.google.com/machine-learning/glossary#labeled-example" TargetMode="External"/><Relationship Id="rId12" Type="http://schemas.openxmlformats.org/officeDocument/2006/relationships/hyperlink" Target="https://developers.google.com/machine-learning/glossary"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evelopers.google.com/machine-learning/glossary#inference" TargetMode="External"/><Relationship Id="rId11" Type="http://schemas.openxmlformats.org/officeDocument/2006/relationships/hyperlink" Target="https://developers.google.com/machine-learning/glossary#training" TargetMode="External"/><Relationship Id="rId5" Type="http://schemas.openxmlformats.org/officeDocument/2006/relationships/hyperlink" Target="https://developers.google.com/machine-learning/glossary#feature" TargetMode="External"/><Relationship Id="rId10" Type="http://schemas.openxmlformats.org/officeDocument/2006/relationships/hyperlink" Target="https://developers.google.com/machine-learning/glossary#prediction" TargetMode="External"/><Relationship Id="rId4" Type="http://schemas.openxmlformats.org/officeDocument/2006/relationships/hyperlink" Target="https://developers.google.com/machine-learning/glossary#example" TargetMode="External"/><Relationship Id="rId9" Type="http://schemas.openxmlformats.org/officeDocument/2006/relationships/hyperlink" Target="https://developers.google.com/machine-learning/glossary#los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3.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cikit-learn.org/stable/modules/generated/sklearn.tree.DecisionTreeClassifier.html" TargetMode="External"/><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hyperlink" Target="https://scikit-learn.org/stable/modules/generated/sklearn.ensemble.RandomForestClassifier.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ms.copernicus.org/articles/12/933/2021/?source=post_page-----1c49bca9bbe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scikit-learn.org/stable/modules/generated/sklearn.svm.SVC.html" TargetMode="Externa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youtube.com/watch?v=wvsE8jm1GzE"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5" Type="http://schemas.openxmlformats.org/officeDocument/2006/relationships/hyperlink" Target="https://www.kaggle.com/datasets/konivat/hipparcos-star-catalog/data" TargetMode="External"/><Relationship Id="rId4" Type="http://schemas.openxmlformats.org/officeDocument/2006/relationships/hyperlink" Target="https://www.kaggle.com/code/prasadperera/the-boston-housing-dataset"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hyperlink" Target="https://www.kaggle.com/datasets/konivat/hipparcos-star-catalog/data"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n2yo.com/satellite/?s=20169" TargetMode="External"/><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hyperlink" Target="https://www.kaggle.com/harlfoxem/housesalesprediction" TargetMode="External"/><Relationship Id="rId3" Type="http://schemas.openxmlformats.org/officeDocument/2006/relationships/hyperlink" Target="https://www.kaggle.com/uciml/mushroom-classification" TargetMode="External"/><Relationship Id="rId7" Type="http://schemas.openxmlformats.org/officeDocument/2006/relationships/hyperlink" Target="https://www.kaggle.com/mirichoi0218/insurance" TargetMode="External"/><Relationship Id="rId2" Type="http://schemas.openxmlformats.org/officeDocument/2006/relationships/hyperlink" Target="http://https/www.kaggle.com/uciml/iris" TargetMode="External"/><Relationship Id="rId1" Type="http://schemas.openxmlformats.org/officeDocument/2006/relationships/slideLayout" Target="../slideLayouts/slideLayout2.xml"/><Relationship Id="rId6" Type="http://schemas.openxmlformats.org/officeDocument/2006/relationships/hyperlink" Target="https://www.kaggle.com/new-york-city/nyc-property-sales" TargetMode="External"/><Relationship Id="rId5" Type="http://schemas.openxmlformats.org/officeDocument/2006/relationships/hyperlink" Target="https://www.kaggle.com/shivam2503/diamonds" TargetMode="External"/><Relationship Id="rId10" Type="http://schemas.openxmlformats.org/officeDocument/2006/relationships/image" Target="../media/image105.jpeg"/><Relationship Id="rId4" Type="http://schemas.openxmlformats.org/officeDocument/2006/relationships/hyperlink" Target="https://www.kaggle.com/c/titanic" TargetMode="External"/><Relationship Id="rId9" Type="http://schemas.openxmlformats.org/officeDocument/2006/relationships/hyperlink" Target="https://www.kaggle.com/c/house-prices-advanced-regression-techniqu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3147C5-4D65-925A-7121-20A8664163EC}"/>
              </a:ext>
            </a:extLst>
          </p:cNvPr>
          <p:cNvSpPr>
            <a:spLocks noGrp="1"/>
          </p:cNvSpPr>
          <p:nvPr>
            <p:ph type="ctrTitle"/>
          </p:nvPr>
        </p:nvSpPr>
        <p:spPr>
          <a:xfrm>
            <a:off x="1285241" y="1008993"/>
            <a:ext cx="9231410" cy="3542045"/>
          </a:xfrm>
        </p:spPr>
        <p:txBody>
          <a:bodyPr anchor="b">
            <a:normAutofit/>
          </a:bodyPr>
          <a:lstStyle/>
          <a:p>
            <a:pPr algn="l"/>
            <a:r>
              <a:rPr lang="es-CL" sz="11500"/>
              <a:t>Intro a Machine Learning</a:t>
            </a:r>
          </a:p>
        </p:txBody>
      </p:sp>
      <p:sp>
        <p:nvSpPr>
          <p:cNvPr id="3" name="Subtitle 2">
            <a:extLst>
              <a:ext uri="{FF2B5EF4-FFF2-40B4-BE49-F238E27FC236}">
                <a16:creationId xmlns:a16="http://schemas.microsoft.com/office/drawing/2014/main" id="{A3CC46B3-8D2A-4A99-C27C-418C777BC030}"/>
              </a:ext>
            </a:extLst>
          </p:cNvPr>
          <p:cNvSpPr>
            <a:spLocks noGrp="1"/>
          </p:cNvSpPr>
          <p:nvPr>
            <p:ph type="subTitle" idx="1"/>
          </p:nvPr>
        </p:nvSpPr>
        <p:spPr>
          <a:xfrm>
            <a:off x="1285241" y="4582814"/>
            <a:ext cx="7132335" cy="1312657"/>
          </a:xfrm>
        </p:spPr>
        <p:txBody>
          <a:bodyPr anchor="t">
            <a:normAutofit/>
          </a:bodyPr>
          <a:lstStyle/>
          <a:p>
            <a:pPr algn="l"/>
            <a:r>
              <a:rPr lang="es-CL" dirty="0"/>
              <a:t>Fabian Trigo</a:t>
            </a:r>
            <a:endParaRPr lang="es-CL"/>
          </a:p>
        </p:txBody>
      </p:sp>
    </p:spTree>
    <p:extLst>
      <p:ext uri="{BB962C8B-B14F-4D97-AF65-F5344CB8AC3E}">
        <p14:creationId xmlns:p14="http://schemas.microsoft.com/office/powerpoint/2010/main" val="41081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n image of a model making a prediction.">
            <a:extLst>
              <a:ext uri="{FF2B5EF4-FFF2-40B4-BE49-F238E27FC236}">
                <a16:creationId xmlns:a16="http://schemas.microsoft.com/office/drawing/2014/main" id="{60ED6B39-4F0D-F06E-8885-1537F63509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079497"/>
            <a:ext cx="10905066" cy="269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578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FD212-4FD7-57EB-12E9-77E95D7BF3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Entrenamiento</a:t>
            </a:r>
          </a:p>
        </p:txBody>
      </p:sp>
      <p:pic>
        <p:nvPicPr>
          <p:cNvPr id="3074" name="Picture 2" descr="An image of a model repeating the process of its prediction versus the actual value.">
            <a:extLst>
              <a:ext uri="{FF2B5EF4-FFF2-40B4-BE49-F238E27FC236}">
                <a16:creationId xmlns:a16="http://schemas.microsoft.com/office/drawing/2014/main" id="{02D85AD8-ABB8-8626-0181-A2E441F6A6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77682"/>
            <a:ext cx="10905066" cy="4389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86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Building Machine Learning Models via Comparisons – Machine Learning Blog |  ML@CMU | Carnegie Mellon University">
            <a:extLst>
              <a:ext uri="{FF2B5EF4-FFF2-40B4-BE49-F238E27FC236}">
                <a16:creationId xmlns:a16="http://schemas.microsoft.com/office/drawing/2014/main" id="{57856FD7-46D9-5F9B-1772-771AEA0BE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613" r="1" b="10789"/>
          <a:stretch/>
        </p:blipFill>
        <p:spPr bwMode="auto">
          <a:xfrm>
            <a:off x="196850" y="173518"/>
            <a:ext cx="11798300" cy="651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169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A9B58-682B-CD59-EA47-5ED991E305D0}"/>
              </a:ext>
            </a:extLst>
          </p:cNvPr>
          <p:cNvSpPr>
            <a:spLocks noGrp="1"/>
          </p:cNvSpPr>
          <p:nvPr>
            <p:ph type="title"/>
          </p:nvPr>
        </p:nvSpPr>
        <p:spPr>
          <a:xfrm>
            <a:off x="793662" y="386930"/>
            <a:ext cx="10066122" cy="1298448"/>
          </a:xfrm>
        </p:spPr>
        <p:txBody>
          <a:bodyPr anchor="b">
            <a:normAutofit/>
          </a:bodyPr>
          <a:lstStyle/>
          <a:p>
            <a:r>
              <a:rPr lang="es-CL" sz="4800" dirty="0"/>
              <a:t>Entregarle datos a un Modelo</a:t>
            </a:r>
          </a:p>
        </p:txBody>
      </p:sp>
      <p:sp>
        <p:nvSpPr>
          <p:cNvPr id="8201" name="Rectangle 820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8DCA99-5C75-0540-9DEA-EA2FB1DD64C6}"/>
              </a:ext>
            </a:extLst>
          </p:cNvPr>
          <p:cNvSpPr>
            <a:spLocks noGrp="1"/>
          </p:cNvSpPr>
          <p:nvPr>
            <p:ph idx="1"/>
          </p:nvPr>
        </p:nvSpPr>
        <p:spPr>
          <a:xfrm>
            <a:off x="793662" y="3013476"/>
            <a:ext cx="4530898" cy="1341493"/>
          </a:xfrm>
        </p:spPr>
        <p:txBody>
          <a:bodyPr anchor="ctr">
            <a:normAutofit/>
          </a:bodyPr>
          <a:lstStyle/>
          <a:p>
            <a:r>
              <a:rPr lang="es-CL" sz="2000" dirty="0"/>
              <a:t>Queremos entrenar al modelo con tantos datos como podamos</a:t>
            </a:r>
          </a:p>
          <a:p>
            <a:r>
              <a:rPr lang="es-CL" sz="2000" dirty="0"/>
              <a:t>Pero queremos probar al modelo con datos que nunca ha visto</a:t>
            </a:r>
          </a:p>
        </p:txBody>
      </p:sp>
      <p:pic>
        <p:nvPicPr>
          <p:cNvPr id="8194" name="Picture 2">
            <a:extLst>
              <a:ext uri="{FF2B5EF4-FFF2-40B4-BE49-F238E27FC236}">
                <a16:creationId xmlns:a16="http://schemas.microsoft.com/office/drawing/2014/main" id="{400E0411-DD8F-A56B-2740-579BA74012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8222" y="2888559"/>
            <a:ext cx="5150277" cy="2897030"/>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820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95DBAB-0889-850F-D6A6-75BE4CE3642A}"/>
              </a:ext>
            </a:extLst>
          </p:cNvPr>
          <p:cNvPicPr>
            <a:picLocks noChangeAspect="1"/>
          </p:cNvPicPr>
          <p:nvPr/>
        </p:nvPicPr>
        <p:blipFill>
          <a:blip r:embed="rId3"/>
          <a:stretch>
            <a:fillRect/>
          </a:stretch>
        </p:blipFill>
        <p:spPr>
          <a:xfrm>
            <a:off x="2331788" y="5065243"/>
            <a:ext cx="6989869" cy="1656721"/>
          </a:xfrm>
          <a:prstGeom prst="rect">
            <a:avLst/>
          </a:prstGeom>
        </p:spPr>
      </p:pic>
    </p:spTree>
    <p:extLst>
      <p:ext uri="{BB962C8B-B14F-4D97-AF65-F5344CB8AC3E}">
        <p14:creationId xmlns:p14="http://schemas.microsoft.com/office/powerpoint/2010/main" val="135351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BB478C-C84B-0666-6651-3FF61B734A33}"/>
              </a:ext>
            </a:extLst>
          </p:cNvPr>
          <p:cNvPicPr>
            <a:picLocks noChangeAspect="1"/>
          </p:cNvPicPr>
          <p:nvPr/>
        </p:nvPicPr>
        <p:blipFill>
          <a:blip r:embed="rId3"/>
          <a:stretch>
            <a:fillRect/>
          </a:stretch>
        </p:blipFill>
        <p:spPr>
          <a:xfrm>
            <a:off x="-441561" y="-599762"/>
            <a:ext cx="13075121" cy="3099032"/>
          </a:xfrm>
          <a:prstGeom prst="rect">
            <a:avLst/>
          </a:prstGeom>
        </p:spPr>
      </p:pic>
      <p:pic>
        <p:nvPicPr>
          <p:cNvPr id="6" name="Picture 5">
            <a:extLst>
              <a:ext uri="{FF2B5EF4-FFF2-40B4-BE49-F238E27FC236}">
                <a16:creationId xmlns:a16="http://schemas.microsoft.com/office/drawing/2014/main" id="{353A1618-93A7-179F-3961-6669B23612B1}"/>
              </a:ext>
            </a:extLst>
          </p:cNvPr>
          <p:cNvPicPr>
            <a:picLocks noChangeAspect="1"/>
          </p:cNvPicPr>
          <p:nvPr/>
        </p:nvPicPr>
        <p:blipFill>
          <a:blip r:embed="rId4"/>
          <a:stretch>
            <a:fillRect/>
          </a:stretch>
        </p:blipFill>
        <p:spPr>
          <a:xfrm>
            <a:off x="2555396" y="713006"/>
            <a:ext cx="7081206" cy="3472327"/>
          </a:xfrm>
          <a:prstGeom prst="rect">
            <a:avLst/>
          </a:prstGeom>
        </p:spPr>
      </p:pic>
      <p:pic>
        <p:nvPicPr>
          <p:cNvPr id="8" name="Picture 7">
            <a:extLst>
              <a:ext uri="{FF2B5EF4-FFF2-40B4-BE49-F238E27FC236}">
                <a16:creationId xmlns:a16="http://schemas.microsoft.com/office/drawing/2014/main" id="{12A32E2C-EAB1-BBE2-1EF0-1F3F30983048}"/>
              </a:ext>
            </a:extLst>
          </p:cNvPr>
          <p:cNvPicPr>
            <a:picLocks noChangeAspect="1"/>
          </p:cNvPicPr>
          <p:nvPr/>
        </p:nvPicPr>
        <p:blipFill>
          <a:blip r:embed="rId5"/>
          <a:stretch>
            <a:fillRect/>
          </a:stretch>
        </p:blipFill>
        <p:spPr>
          <a:xfrm>
            <a:off x="2669644" y="2512475"/>
            <a:ext cx="6852709" cy="3080258"/>
          </a:xfrm>
          <a:prstGeom prst="rect">
            <a:avLst/>
          </a:prstGeom>
        </p:spPr>
      </p:pic>
      <p:pic>
        <p:nvPicPr>
          <p:cNvPr id="10" name="Picture 9">
            <a:extLst>
              <a:ext uri="{FF2B5EF4-FFF2-40B4-BE49-F238E27FC236}">
                <a16:creationId xmlns:a16="http://schemas.microsoft.com/office/drawing/2014/main" id="{B2359576-D51B-2BE4-7255-C42F833F7C35}"/>
              </a:ext>
            </a:extLst>
          </p:cNvPr>
          <p:cNvPicPr>
            <a:picLocks noChangeAspect="1"/>
          </p:cNvPicPr>
          <p:nvPr/>
        </p:nvPicPr>
        <p:blipFill>
          <a:blip r:embed="rId6"/>
          <a:stretch>
            <a:fillRect/>
          </a:stretch>
        </p:blipFill>
        <p:spPr>
          <a:xfrm>
            <a:off x="2238373" y="3910488"/>
            <a:ext cx="7715250" cy="3390900"/>
          </a:xfrm>
          <a:prstGeom prst="rect">
            <a:avLst/>
          </a:prstGeom>
        </p:spPr>
      </p:pic>
    </p:spTree>
    <p:extLst>
      <p:ext uri="{BB962C8B-B14F-4D97-AF65-F5344CB8AC3E}">
        <p14:creationId xmlns:p14="http://schemas.microsoft.com/office/powerpoint/2010/main" val="1576132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5EC"/>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9D857-857B-E241-E0B6-97D647927F6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Es importante que se distribuyan uniformemente</a:t>
            </a:r>
          </a:p>
        </p:txBody>
      </p:sp>
      <p:pic>
        <p:nvPicPr>
          <p:cNvPr id="14338" name="Picture 2">
            <a:extLst>
              <a:ext uri="{FF2B5EF4-FFF2-40B4-BE49-F238E27FC236}">
                <a16:creationId xmlns:a16="http://schemas.microsoft.com/office/drawing/2014/main" id="{53879FE6-921F-F1DC-EFF8-F7370DC469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89128" y="1675227"/>
            <a:ext cx="9013743"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68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9D5AB-20C3-8E52-6B21-FB80B5C8060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Tipos de Aprendizaje</a:t>
            </a:r>
          </a:p>
        </p:txBody>
      </p:sp>
      <p:pic>
        <p:nvPicPr>
          <p:cNvPr id="18434" name="Picture 2" descr="What Is Reinforcement Learning? - MATLAB &amp; Simulink">
            <a:extLst>
              <a:ext uri="{FF2B5EF4-FFF2-40B4-BE49-F238E27FC236}">
                <a16:creationId xmlns:a16="http://schemas.microsoft.com/office/drawing/2014/main" id="{36077805-F11A-B264-51CF-825BD34D3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6740" y="1675227"/>
            <a:ext cx="865852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95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0143B8E0-5C36-F343-BC31-6F8297BA3A72}"/>
              </a:ext>
            </a:extLst>
          </p:cNvPr>
          <p:cNvGraphicFramePr>
            <a:graphicFrameLocks noGrp="1"/>
          </p:cNvGraphicFramePr>
          <p:nvPr>
            <p:ph idx="1"/>
            <p:extLst>
              <p:ext uri="{D42A27DB-BD31-4B8C-83A1-F6EECF244321}">
                <p14:modId xmlns:p14="http://schemas.microsoft.com/office/powerpoint/2010/main" val="3169198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50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265546B-B20D-087D-459D-8473D40F66B3}"/>
              </a:ext>
            </a:extLst>
          </p:cNvPr>
          <p:cNvSpPr>
            <a:spLocks noGrp="1"/>
          </p:cNvSpPr>
          <p:nvPr>
            <p:ph type="title"/>
          </p:nvPr>
        </p:nvSpPr>
        <p:spPr>
          <a:xfrm rot="16200000">
            <a:off x="-1325880" y="1947672"/>
            <a:ext cx="5961888" cy="2788920"/>
          </a:xfrm>
        </p:spPr>
        <p:txBody>
          <a:bodyPr anchor="ctr">
            <a:normAutofit/>
          </a:bodyPr>
          <a:lstStyle/>
          <a:p>
            <a:r>
              <a:rPr lang="es-CL" sz="4800">
                <a:solidFill>
                  <a:schemeClr val="bg1"/>
                </a:solidFill>
              </a:rPr>
              <a:t>Algoritmos populares</a:t>
            </a:r>
          </a:p>
        </p:txBody>
      </p:sp>
      <p:graphicFrame>
        <p:nvGraphicFramePr>
          <p:cNvPr id="5" name="Content Placeholder 2">
            <a:extLst>
              <a:ext uri="{FF2B5EF4-FFF2-40B4-BE49-F238E27FC236}">
                <a16:creationId xmlns:a16="http://schemas.microsoft.com/office/drawing/2014/main" id="{9D57A48F-0040-B83D-94C4-674103EA7E6B}"/>
              </a:ext>
            </a:extLst>
          </p:cNvPr>
          <p:cNvGraphicFramePr>
            <a:graphicFrameLocks noGrp="1"/>
          </p:cNvGraphicFramePr>
          <p:nvPr>
            <p:ph idx="1"/>
            <p:extLst>
              <p:ext uri="{D42A27DB-BD31-4B8C-83A1-F6EECF244321}">
                <p14:modId xmlns:p14="http://schemas.microsoft.com/office/powerpoint/2010/main" val="1736806078"/>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9756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0B369-49E1-1DD4-36F4-753F1329E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Supervisados</a:t>
            </a:r>
          </a:p>
        </p:txBody>
      </p:sp>
      <p:pic>
        <p:nvPicPr>
          <p:cNvPr id="2050" name="Picture 2" descr="Supervised Machine learning">
            <a:extLst>
              <a:ext uri="{FF2B5EF4-FFF2-40B4-BE49-F238E27FC236}">
                <a16:creationId xmlns:a16="http://schemas.microsoft.com/office/drawing/2014/main" id="{6A9CE77C-2369-15D0-C518-934199805F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01801" y="1675227"/>
            <a:ext cx="8788398"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8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16D8-3C31-B5FA-7001-B46B7EEF8A99}"/>
              </a:ext>
            </a:extLst>
          </p:cNvPr>
          <p:cNvSpPr>
            <a:spLocks noGrp="1"/>
          </p:cNvSpPr>
          <p:nvPr>
            <p:ph type="title"/>
          </p:nvPr>
        </p:nvSpPr>
        <p:spPr>
          <a:xfrm>
            <a:off x="8079978" y="741391"/>
            <a:ext cx="3369234" cy="1616203"/>
          </a:xfrm>
        </p:spPr>
        <p:txBody>
          <a:bodyPr anchor="b">
            <a:normAutofit/>
          </a:bodyPr>
          <a:lstStyle/>
          <a:p>
            <a:r>
              <a:rPr lang="es-CL" sz="3200" dirty="0"/>
              <a:t>Terminología común</a:t>
            </a:r>
          </a:p>
        </p:txBody>
      </p:sp>
      <p:pic>
        <p:nvPicPr>
          <p:cNvPr id="5" name="Picture 4" descr="Sticky notes on a wall">
            <a:extLst>
              <a:ext uri="{FF2B5EF4-FFF2-40B4-BE49-F238E27FC236}">
                <a16:creationId xmlns:a16="http://schemas.microsoft.com/office/drawing/2014/main" id="{26651E49-F160-234E-5D16-436FC25B32A0}"/>
              </a:ext>
            </a:extLst>
          </p:cNvPr>
          <p:cNvPicPr>
            <a:picLocks noChangeAspect="1"/>
          </p:cNvPicPr>
          <p:nvPr/>
        </p:nvPicPr>
        <p:blipFill>
          <a:blip r:embed="rId3"/>
          <a:srcRect l="12287" r="12551" b="2"/>
          <a:stretch/>
        </p:blipFill>
        <p:spPr>
          <a:xfrm>
            <a:off x="20" y="10"/>
            <a:ext cx="7390243"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AD94906B-E641-364D-FC0A-D811ACEB3619}"/>
              </a:ext>
            </a:extLst>
          </p:cNvPr>
          <p:cNvSpPr>
            <a:spLocks noGrp="1"/>
          </p:cNvSpPr>
          <p:nvPr>
            <p:ph idx="1"/>
          </p:nvPr>
        </p:nvSpPr>
        <p:spPr>
          <a:xfrm>
            <a:off x="8079978" y="2533476"/>
            <a:ext cx="3369234" cy="3447832"/>
          </a:xfrm>
        </p:spPr>
        <p:txBody>
          <a:bodyPr anchor="t">
            <a:normAutofit/>
          </a:bodyPr>
          <a:lstStyle/>
          <a:p>
            <a:pPr>
              <a:buFont typeface="Arial" panose="020B0604020202020204" pitchFamily="34" charset="0"/>
              <a:buChar char="•"/>
            </a:pPr>
            <a:r>
              <a:rPr lang="en-US" sz="2000" b="0" i="0" u="sng">
                <a:effectLst/>
                <a:latin typeface="Roboto" panose="02000000000000000000" pitchFamily="2" charset="0"/>
                <a:hlinkClick r:id="rId4"/>
              </a:rPr>
              <a:t>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5"/>
              </a:rPr>
              <a:t>feature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6"/>
              </a:rPr>
              <a:t>inference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7"/>
              </a:rPr>
              <a:t>labeled example</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8"/>
              </a:rPr>
              <a:t>label</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9"/>
              </a:rPr>
              <a:t>loss</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0"/>
              </a:rPr>
              <a:t>prediction</a:t>
            </a:r>
            <a:endParaRPr lang="en-US" sz="2000" b="0" i="0">
              <a:effectLst/>
              <a:latin typeface="Roboto" panose="02000000000000000000" pitchFamily="2" charset="0"/>
            </a:endParaRPr>
          </a:p>
          <a:p>
            <a:pPr>
              <a:buFont typeface="Arial" panose="020B0604020202020204" pitchFamily="34" charset="0"/>
              <a:buChar char="•"/>
            </a:pPr>
            <a:r>
              <a:rPr lang="en-US" sz="2000" b="0" i="0" u="sng">
                <a:effectLst/>
                <a:latin typeface="Roboto" panose="02000000000000000000" pitchFamily="2" charset="0"/>
                <a:hlinkClick r:id="rId11"/>
              </a:rPr>
              <a:t>training</a:t>
            </a:r>
            <a:endParaRPr lang="en-US" sz="2000" b="0" i="0">
              <a:effectLst/>
              <a:latin typeface="Roboto" panose="02000000000000000000" pitchFamily="2" charset="0"/>
            </a:endParaRPr>
          </a:p>
          <a:p>
            <a:endParaRPr lang="es-CL" sz="2000"/>
          </a:p>
        </p:txBody>
      </p:sp>
      <p:sp>
        <p:nvSpPr>
          <p:cNvPr id="6" name="TextBox 5">
            <a:extLst>
              <a:ext uri="{FF2B5EF4-FFF2-40B4-BE49-F238E27FC236}">
                <a16:creationId xmlns:a16="http://schemas.microsoft.com/office/drawing/2014/main" id="{C37098B0-E76D-46C2-B77C-86AA90637E40}"/>
              </a:ext>
            </a:extLst>
          </p:cNvPr>
          <p:cNvSpPr txBox="1"/>
          <p:nvPr/>
        </p:nvSpPr>
        <p:spPr>
          <a:xfrm>
            <a:off x="7580195" y="74442"/>
            <a:ext cx="4368800" cy="307777"/>
          </a:xfrm>
          <a:prstGeom prst="rect">
            <a:avLst/>
          </a:prstGeom>
          <a:noFill/>
        </p:spPr>
        <p:txBody>
          <a:bodyPr wrap="square">
            <a:spAutoFit/>
          </a:bodyPr>
          <a:lstStyle/>
          <a:p>
            <a:r>
              <a:rPr lang="en-US" sz="1400" dirty="0">
                <a:hlinkClick r:id="rId12"/>
              </a:rPr>
              <a:t>Machine Learning Glossary  |  Google for Developers</a:t>
            </a:r>
            <a:endParaRPr lang="es-CL" sz="1400" dirty="0"/>
          </a:p>
        </p:txBody>
      </p:sp>
    </p:spTree>
    <p:extLst>
      <p:ext uri="{BB962C8B-B14F-4D97-AF65-F5344CB8AC3E}">
        <p14:creationId xmlns:p14="http://schemas.microsoft.com/office/powerpoint/2010/main" val="211729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6155ED-D2FF-BC12-89BE-A017FC8F2161}"/>
              </a:ext>
            </a:extLst>
          </p:cNvPr>
          <p:cNvPicPr>
            <a:picLocks noGrp="1" noChangeAspect="1"/>
          </p:cNvPicPr>
          <p:nvPr>
            <p:ph idx="1"/>
          </p:nvPr>
        </p:nvPicPr>
        <p:blipFill>
          <a:blip r:embed="rId2"/>
          <a:stretch>
            <a:fillRect/>
          </a:stretch>
        </p:blipFill>
        <p:spPr>
          <a:xfrm>
            <a:off x="2130828" y="643466"/>
            <a:ext cx="7930343" cy="5571067"/>
          </a:xfrm>
          <a:prstGeom prst="rect">
            <a:avLst/>
          </a:prstGeom>
        </p:spPr>
      </p:pic>
    </p:spTree>
    <p:extLst>
      <p:ext uri="{BB962C8B-B14F-4D97-AF65-F5344CB8AC3E}">
        <p14:creationId xmlns:p14="http://schemas.microsoft.com/office/powerpoint/2010/main" val="762620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upervised Machine learning">
            <a:extLst>
              <a:ext uri="{FF2B5EF4-FFF2-40B4-BE49-F238E27FC236}">
                <a16:creationId xmlns:a16="http://schemas.microsoft.com/office/drawing/2014/main" id="{D1207DCC-2E41-1AD8-D9A8-B22F14F867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88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096F1F57-4F67-76B3-26DB-2352EA4DF9D2}"/>
              </a:ext>
            </a:extLst>
          </p:cNvPr>
          <p:cNvGraphicFramePr>
            <a:graphicFrameLocks noGrp="1"/>
          </p:cNvGraphicFramePr>
          <p:nvPr>
            <p:ph idx="1"/>
            <p:extLst>
              <p:ext uri="{D42A27DB-BD31-4B8C-83A1-F6EECF244321}">
                <p14:modId xmlns:p14="http://schemas.microsoft.com/office/powerpoint/2010/main" val="819979536"/>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Regression vs. Classification in Machine Learning for Beginners |  Simplilearn">
            <a:extLst>
              <a:ext uri="{FF2B5EF4-FFF2-40B4-BE49-F238E27FC236}">
                <a16:creationId xmlns:a16="http://schemas.microsoft.com/office/drawing/2014/main" id="{837D0DDC-D267-9B4A-E595-195E0EAB8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825" y="2161632"/>
            <a:ext cx="4550161" cy="255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7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Arc 10250">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244" name="Picture 4" descr="Dark Energy Survey Results Offer Insights to Universe's Expansion - The  McWilliams Center for Cosmology &amp; Astrophysics - Mellon College of Science  - Carnegie Mellon University">
            <a:extLst>
              <a:ext uri="{FF2B5EF4-FFF2-40B4-BE49-F238E27FC236}">
                <a16:creationId xmlns:a16="http://schemas.microsoft.com/office/drawing/2014/main" id="{DAEBF684-21CA-15F4-EB85-D836C45B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929"/>
          <a:stretch/>
        </p:blipFill>
        <p:spPr bwMode="auto">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8E5CD9-AB56-B816-E9CF-CFA346A50E38}"/>
              </a:ext>
            </a:extLst>
          </p:cNvPr>
          <p:cNvSpPr>
            <a:spLocks noGrp="1"/>
          </p:cNvSpPr>
          <p:nvPr>
            <p:ph type="title"/>
          </p:nvPr>
        </p:nvSpPr>
        <p:spPr>
          <a:xfrm>
            <a:off x="860742" y="754840"/>
            <a:ext cx="4001034" cy="2757748"/>
          </a:xfrm>
        </p:spPr>
        <p:txBody>
          <a:bodyPr vert="horz" lIns="91440" tIns="45720" rIns="91440" bIns="45720" rtlCol="0" anchor="b">
            <a:normAutofit/>
          </a:bodyPr>
          <a:lstStyle/>
          <a:p>
            <a:r>
              <a:rPr lang="en-US" sz="6000" kern="1200" dirty="0">
                <a:solidFill>
                  <a:schemeClr val="tx1"/>
                </a:solidFill>
                <a:latin typeface="+mj-lt"/>
                <a:ea typeface="+mj-ea"/>
                <a:cs typeface="+mj-cs"/>
              </a:rPr>
              <a:t>Primer </a:t>
            </a:r>
            <a:r>
              <a:rPr lang="en-US" sz="6000" kern="1200" dirty="0" err="1">
                <a:solidFill>
                  <a:schemeClr val="tx1"/>
                </a:solidFill>
                <a:latin typeface="+mj-lt"/>
                <a:ea typeface="+mj-ea"/>
                <a:cs typeface="+mj-cs"/>
              </a:rPr>
              <a:t>ejemplo</a:t>
            </a:r>
            <a:r>
              <a:rPr lang="en-US" sz="6000" kern="1200" dirty="0">
                <a:solidFill>
                  <a:schemeClr val="tx1"/>
                </a:solidFill>
                <a:latin typeface="+mj-lt"/>
                <a:ea typeface="+mj-ea"/>
                <a:cs typeface="+mj-cs"/>
              </a:rPr>
              <a:t> </a:t>
            </a:r>
            <a:r>
              <a:rPr lang="en-US" sz="6000" kern="1200" dirty="0" err="1">
                <a:solidFill>
                  <a:schemeClr val="tx1"/>
                </a:solidFill>
                <a:latin typeface="+mj-lt"/>
                <a:ea typeface="+mj-ea"/>
                <a:cs typeface="+mj-cs"/>
              </a:rPr>
              <a:t>aplicado</a:t>
            </a:r>
            <a:endParaRPr lang="en-US" sz="60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94F4739-5451-F7C8-B686-0B1B5FE4AF6F}"/>
              </a:ext>
            </a:extLst>
          </p:cNvPr>
          <p:cNvSpPr>
            <a:spLocks noGrp="1"/>
          </p:cNvSpPr>
          <p:nvPr>
            <p:ph idx="1"/>
          </p:nvPr>
        </p:nvSpPr>
        <p:spPr>
          <a:xfrm>
            <a:off x="860742" y="3633690"/>
            <a:ext cx="4001034" cy="2099321"/>
          </a:xfrm>
        </p:spPr>
        <p:txBody>
          <a:bodyPr vert="horz" lIns="91440" tIns="45720" rIns="91440" bIns="45720" rtlCol="0">
            <a:normAutofit/>
          </a:bodyPr>
          <a:lstStyle/>
          <a:p>
            <a:pPr marL="0" indent="0">
              <a:buNone/>
            </a:pPr>
            <a:r>
              <a:rPr lang="en-US" sz="2400" kern="1200" dirty="0" err="1">
                <a:solidFill>
                  <a:schemeClr val="tx1"/>
                </a:solidFill>
                <a:latin typeface="+mn-lt"/>
                <a:ea typeface="+mn-ea"/>
                <a:cs typeface="+mn-cs"/>
              </a:rPr>
              <a:t>Tengamos</a:t>
            </a:r>
            <a:r>
              <a:rPr lang="en-US" sz="2400" kern="1200" dirty="0">
                <a:solidFill>
                  <a:schemeClr val="tx1"/>
                </a:solidFill>
                <a:latin typeface="+mn-lt"/>
                <a:ea typeface="+mn-ea"/>
                <a:cs typeface="+mn-cs"/>
              </a:rPr>
              <a:t> la </a:t>
            </a:r>
            <a:r>
              <a:rPr lang="en-US" sz="2400" kern="1200" dirty="0" err="1">
                <a:solidFill>
                  <a:schemeClr val="tx1"/>
                </a:solidFill>
                <a:latin typeface="+mn-lt"/>
                <a:ea typeface="+mn-ea"/>
                <a:cs typeface="+mn-cs"/>
              </a:rPr>
              <a:t>magnitud</a:t>
            </a:r>
            <a:r>
              <a:rPr lang="en-US" sz="2400" kern="1200" dirty="0">
                <a:solidFill>
                  <a:schemeClr val="tx1"/>
                </a:solidFill>
                <a:latin typeface="+mn-lt"/>
                <a:ea typeface="+mn-ea"/>
                <a:cs typeface="+mn-cs"/>
              </a:rPr>
              <a:t> supernovas </a:t>
            </a:r>
            <a:r>
              <a:rPr lang="en-US" sz="2400" kern="1200" dirty="0" err="1">
                <a:solidFill>
                  <a:schemeClr val="tx1"/>
                </a:solidFill>
                <a:latin typeface="+mn-lt"/>
                <a:ea typeface="+mn-ea"/>
                <a:cs typeface="+mn-cs"/>
              </a:rPr>
              <a:t>en</a:t>
            </a:r>
            <a:r>
              <a:rPr lang="en-US" sz="2400" kern="1200" dirty="0">
                <a:solidFill>
                  <a:schemeClr val="tx1"/>
                </a:solidFill>
                <a:latin typeface="+mn-lt"/>
                <a:ea typeface="+mn-ea"/>
                <a:cs typeface="+mn-cs"/>
              </a:rPr>
              <a:t> galaxias y </a:t>
            </a:r>
            <a:r>
              <a:rPr lang="en-US" sz="2400" kern="1200" dirty="0" err="1">
                <a:solidFill>
                  <a:schemeClr val="tx1"/>
                </a:solidFill>
                <a:latin typeface="+mn-lt"/>
                <a:ea typeface="+mn-ea"/>
                <a:cs typeface="+mn-cs"/>
              </a:rPr>
              <a:t>su</a:t>
            </a:r>
            <a:r>
              <a:rPr lang="en-US" sz="2400" kern="1200" dirty="0">
                <a:solidFill>
                  <a:schemeClr val="tx1"/>
                </a:solidFill>
                <a:latin typeface="+mn-lt"/>
                <a:ea typeface="+mn-ea"/>
                <a:cs typeface="+mn-cs"/>
              </a:rPr>
              <a:t> redshift</a:t>
            </a:r>
          </a:p>
          <a:p>
            <a:pPr marL="0" indent="0">
              <a:buNone/>
            </a:pPr>
            <a:endParaRPr lang="en-US" sz="2400" dirty="0"/>
          </a:p>
          <a:p>
            <a:pPr marL="0" indent="0">
              <a:buNone/>
            </a:pPr>
            <a:r>
              <a:rPr lang="en-US" sz="2400" kern="1200" dirty="0">
                <a:solidFill>
                  <a:schemeClr val="tx1"/>
                </a:solidFill>
                <a:latin typeface="+mn-lt"/>
                <a:ea typeface="+mn-ea"/>
                <a:cs typeface="+mn-cs"/>
              </a:rPr>
              <a:t>(</a:t>
            </a:r>
            <a:r>
              <a:rPr lang="en-US" sz="2400" kern="1200" dirty="0" err="1">
                <a:solidFill>
                  <a:schemeClr val="tx1"/>
                </a:solidFill>
                <a:latin typeface="+mn-lt"/>
                <a:ea typeface="+mn-ea"/>
                <a:cs typeface="+mn-cs"/>
              </a:rPr>
              <a:t>Supervisado</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Regresión</a:t>
            </a:r>
            <a:r>
              <a:rPr lang="en-US" sz="2400" dirty="0"/>
              <a:t>)</a:t>
            </a:r>
            <a:endParaRPr lang="en-US" sz="2400" kern="1200" dirty="0">
              <a:solidFill>
                <a:schemeClr val="tx1"/>
              </a:solidFill>
              <a:latin typeface="+mn-lt"/>
              <a:ea typeface="+mn-ea"/>
              <a:cs typeface="+mn-cs"/>
            </a:endParaRPr>
          </a:p>
        </p:txBody>
      </p:sp>
      <p:pic>
        <p:nvPicPr>
          <p:cNvPr id="10242" name="Picture 2" descr="Using Supernovae to Study Cosmology">
            <a:extLst>
              <a:ext uri="{FF2B5EF4-FFF2-40B4-BE49-F238E27FC236}">
                <a16:creationId xmlns:a16="http://schemas.microsoft.com/office/drawing/2014/main" id="{1785886A-CC02-F064-0A3C-03BDBFE3D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46" r="-1" b="-1"/>
          <a:stretch/>
        </p:blipFill>
        <p:spPr bwMode="auto">
          <a:xfrm>
            <a:off x="8610600" y="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330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C2538-3114-C134-07AF-A38BBA3A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Redshift</a:t>
            </a:r>
          </a:p>
        </p:txBody>
      </p:sp>
      <p:pic>
        <p:nvPicPr>
          <p:cNvPr id="5" name="Content Placeholder 4">
            <a:extLst>
              <a:ext uri="{FF2B5EF4-FFF2-40B4-BE49-F238E27FC236}">
                <a16:creationId xmlns:a16="http://schemas.microsoft.com/office/drawing/2014/main" id="{6E539E7C-839B-5F55-6407-BAA25BC87CD1}"/>
              </a:ext>
            </a:extLst>
          </p:cNvPr>
          <p:cNvPicPr>
            <a:picLocks noGrp="1" noChangeAspect="1"/>
          </p:cNvPicPr>
          <p:nvPr>
            <p:ph idx="1"/>
          </p:nvPr>
        </p:nvPicPr>
        <p:blipFill>
          <a:blip r:embed="rId2"/>
          <a:stretch>
            <a:fillRect/>
          </a:stretch>
        </p:blipFill>
        <p:spPr>
          <a:xfrm>
            <a:off x="2580640" y="1675227"/>
            <a:ext cx="7030719" cy="4394199"/>
          </a:xfrm>
          <a:prstGeom prst="rect">
            <a:avLst/>
          </a:prstGeom>
        </p:spPr>
      </p:pic>
    </p:spTree>
    <p:extLst>
      <p:ext uri="{BB962C8B-B14F-4D97-AF65-F5344CB8AC3E}">
        <p14:creationId xmlns:p14="http://schemas.microsoft.com/office/powerpoint/2010/main" val="108831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4" name="Picture 2" descr="Astronomy - Ch. 26: Hubble Law (1 of 20) Discovery of the Expanding  Universe - YouTube">
            <a:extLst>
              <a:ext uri="{FF2B5EF4-FFF2-40B4-BE49-F238E27FC236}">
                <a16:creationId xmlns:a16="http://schemas.microsoft.com/office/drawing/2014/main" id="{E9506C06-470D-C937-6CBA-19C5775ADD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955" y="643466"/>
            <a:ext cx="742808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704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6597C-2260-1080-83D1-186306648DC9}"/>
              </a:ext>
            </a:extLst>
          </p:cNvPr>
          <p:cNvSpPr>
            <a:spLocks noGrp="1"/>
          </p:cNvSpPr>
          <p:nvPr>
            <p:ph type="title"/>
          </p:nvPr>
        </p:nvSpPr>
        <p:spPr/>
        <p:txBody>
          <a:bodyPr/>
          <a:lstStyle/>
          <a:p>
            <a:r>
              <a:rPr lang="es-CL" dirty="0"/>
              <a:t>Ley de Hubble</a:t>
            </a:r>
          </a:p>
        </p:txBody>
      </p:sp>
      <p:pic>
        <p:nvPicPr>
          <p:cNvPr id="12290" name="Picture 2" descr="Lecture 33: The Cosmic Distance Scale">
            <a:extLst>
              <a:ext uri="{FF2B5EF4-FFF2-40B4-BE49-F238E27FC236}">
                <a16:creationId xmlns:a16="http://schemas.microsoft.com/office/drawing/2014/main" id="{E117370C-AC92-6F8C-9742-8BA0B9F4D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349375"/>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030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1754326"/>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Que forma tienen los datos</a:t>
            </a:r>
          </a:p>
          <a:p>
            <a:pPr marL="285750" indent="-285750">
              <a:buFont typeface="Arial" panose="020B0604020202020204" pitchFamily="34" charset="0"/>
              <a:buChar char="•"/>
            </a:pPr>
            <a:r>
              <a:rPr lang="es-CL" dirty="0"/>
              <a:t>Como las dividimos y entregamos a un modelo</a:t>
            </a:r>
          </a:p>
          <a:p>
            <a:pPr marL="285750" indent="-285750">
              <a:buFont typeface="Arial" panose="020B0604020202020204" pitchFamily="34" charset="0"/>
              <a:buChar char="•"/>
            </a:pPr>
            <a:r>
              <a:rPr lang="es-CL" dirty="0"/>
              <a:t>Como se entrena un modelo simple</a:t>
            </a:r>
          </a:p>
          <a:p>
            <a:pPr marL="285750" indent="-285750">
              <a:buFont typeface="Arial" panose="020B0604020202020204" pitchFamily="34" charset="0"/>
              <a:buChar char="•"/>
            </a:pPr>
            <a:r>
              <a:rPr lang="es-CL" dirty="0"/>
              <a:t>Como hacer predicciones</a:t>
            </a:r>
          </a:p>
          <a:p>
            <a:pPr marL="285750" indent="-285750">
              <a:buFont typeface="Arial" panose="020B0604020202020204" pitchFamily="34" charset="0"/>
              <a:buChar char="•"/>
            </a:pPr>
            <a:r>
              <a:rPr lang="es-CL" dirty="0"/>
              <a:t>Como evaluar esas predicciones</a:t>
            </a:r>
          </a:p>
        </p:txBody>
      </p:sp>
    </p:spTree>
    <p:extLst>
      <p:ext uri="{BB962C8B-B14F-4D97-AF65-F5344CB8AC3E}">
        <p14:creationId xmlns:p14="http://schemas.microsoft.com/office/powerpoint/2010/main" val="434664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1" name="Rectangle 1025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5" name="Rectangle 1025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7" name="Freeform: Shape 1025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59" name="Rectangle 1025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680EB-21AD-EA0B-7FA4-A80EEB0B306C}"/>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a:solidFill>
                  <a:srgbClr val="FFFFFF"/>
                </a:solidFill>
              </a:rPr>
              <a:t>Clasificación</a:t>
            </a:r>
          </a:p>
        </p:txBody>
      </p:sp>
      <p:pic>
        <p:nvPicPr>
          <p:cNvPr id="10246" name="Picture 6" descr="Training machine learning models on climate model output yields skillful  interpretable seasonal precipitation forecasts | Communications Earth &amp;  Environment">
            <a:extLst>
              <a:ext uri="{FF2B5EF4-FFF2-40B4-BE49-F238E27FC236}">
                <a16:creationId xmlns:a16="http://schemas.microsoft.com/office/drawing/2014/main" id="{65D6BCE4-262D-8B35-7FA3-0D7F342A06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1306" y="478713"/>
            <a:ext cx="3327312" cy="269512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utomated deep learning design for medical image classification by  health-care professionals with no coding experience: a feasibility study -  The Lancet Digital Health">
            <a:extLst>
              <a:ext uri="{FF2B5EF4-FFF2-40B4-BE49-F238E27FC236}">
                <a16:creationId xmlns:a16="http://schemas.microsoft.com/office/drawing/2014/main" id="{31E4710C-D492-3D3F-E5F9-C15452E48F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3930" y="1053724"/>
            <a:ext cx="3419533" cy="212011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Getting started with Classification - GeeksforGeeks">
            <a:extLst>
              <a:ext uri="{FF2B5EF4-FFF2-40B4-BE49-F238E27FC236}">
                <a16:creationId xmlns:a16="http://schemas.microsoft.com/office/drawing/2014/main" id="{02205045-11F9-C5E0-2C77-E440EC63483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18703" y="3429000"/>
            <a:ext cx="6277096" cy="288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94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28E7D3-1D5B-EE7E-6E4C-DCAAE7C27BE5}"/>
              </a:ext>
            </a:extLst>
          </p:cNvPr>
          <p:cNvSpPr>
            <a:spLocks noGrp="1"/>
          </p:cNvSpPr>
          <p:nvPr>
            <p:ph type="title"/>
          </p:nvPr>
        </p:nvSpPr>
        <p:spPr>
          <a:xfrm>
            <a:off x="1371597" y="348865"/>
            <a:ext cx="10044023" cy="877729"/>
          </a:xfrm>
        </p:spPr>
        <p:txBody>
          <a:bodyPr anchor="ctr">
            <a:normAutofit/>
          </a:bodyPr>
          <a:lstStyle/>
          <a:p>
            <a:r>
              <a:rPr lang="es-CL" sz="4000">
                <a:solidFill>
                  <a:srgbClr val="FFFFFF"/>
                </a:solidFill>
              </a:rPr>
              <a:t>Metricas Clasificación</a:t>
            </a:r>
          </a:p>
        </p:txBody>
      </p:sp>
      <p:graphicFrame>
        <p:nvGraphicFramePr>
          <p:cNvPr id="5" name="Content Placeholder 2">
            <a:extLst>
              <a:ext uri="{FF2B5EF4-FFF2-40B4-BE49-F238E27FC236}">
                <a16:creationId xmlns:a16="http://schemas.microsoft.com/office/drawing/2014/main" id="{B5EFE019-8B3D-4F7E-F85A-DA589FABC789}"/>
              </a:ext>
            </a:extLst>
          </p:cNvPr>
          <p:cNvGraphicFramePr>
            <a:graphicFrameLocks noGrp="1"/>
          </p:cNvGraphicFramePr>
          <p:nvPr>
            <p:ph idx="1"/>
            <p:extLst>
              <p:ext uri="{D42A27DB-BD31-4B8C-83A1-F6EECF244321}">
                <p14:modId xmlns:p14="http://schemas.microsoft.com/office/powerpoint/2010/main" val="426360710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63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DD0190BE-7718-7BDE-D5CD-B07E088305A3}"/>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err="1">
                <a:solidFill>
                  <a:schemeClr val="tx1"/>
                </a:solidFill>
                <a:latin typeface="+mj-lt"/>
                <a:ea typeface="+mj-ea"/>
                <a:cs typeface="+mj-cs"/>
              </a:rPr>
              <a:t>Preparando</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el</a:t>
            </a:r>
            <a:r>
              <a:rPr lang="en-US" sz="3600" kern="1200" dirty="0">
                <a:solidFill>
                  <a:schemeClr val="tx1"/>
                </a:solidFill>
                <a:latin typeface="+mj-lt"/>
                <a:ea typeface="+mj-ea"/>
                <a:cs typeface="+mj-cs"/>
              </a:rPr>
              <a:t> </a:t>
            </a:r>
            <a:r>
              <a:rPr lang="en-US" sz="3600" kern="1200" dirty="0" err="1">
                <a:solidFill>
                  <a:schemeClr val="tx1"/>
                </a:solidFill>
                <a:latin typeface="+mj-lt"/>
                <a:ea typeface="+mj-ea"/>
                <a:cs typeface="+mj-cs"/>
              </a:rPr>
              <a:t>entorno</a:t>
            </a:r>
            <a:endParaRPr lang="en-US" sz="36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EDBFC31B-D462-7F6A-154C-3CA038B3BC82}"/>
              </a:ext>
            </a:extLst>
          </p:cNvPr>
          <p:cNvPicPr>
            <a:picLocks noChangeAspect="1"/>
          </p:cNvPicPr>
          <p:nvPr/>
        </p:nvPicPr>
        <p:blipFill>
          <a:blip r:embed="rId3"/>
          <a:stretch>
            <a:fillRect/>
          </a:stretch>
        </p:blipFill>
        <p:spPr>
          <a:xfrm>
            <a:off x="797580" y="2072640"/>
            <a:ext cx="10584964" cy="4128135"/>
          </a:xfrm>
          <a:prstGeom prst="rect">
            <a:avLst/>
          </a:prstGeom>
        </p:spPr>
      </p:pic>
      <p:sp>
        <p:nvSpPr>
          <p:cNvPr id="14" name="Freeform: Shape 13">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100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8D839-3DE3-BDA4-3F5F-AF6FCA7493E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Matriz de Confusión</a:t>
            </a:r>
          </a:p>
        </p:txBody>
      </p:sp>
      <p:pic>
        <p:nvPicPr>
          <p:cNvPr id="5" name="Picture 4" descr="A blue squares with white text&#10;&#10;Description automatically generated">
            <a:extLst>
              <a:ext uri="{FF2B5EF4-FFF2-40B4-BE49-F238E27FC236}">
                <a16:creationId xmlns:a16="http://schemas.microsoft.com/office/drawing/2014/main" id="{A77C8762-F2AB-7025-1DFA-A845171E18AC}"/>
              </a:ext>
            </a:extLst>
          </p:cNvPr>
          <p:cNvPicPr>
            <a:picLocks noChangeAspect="1"/>
          </p:cNvPicPr>
          <p:nvPr/>
        </p:nvPicPr>
        <p:blipFill>
          <a:blip r:embed="rId2"/>
          <a:stretch>
            <a:fillRect/>
          </a:stretch>
        </p:blipFill>
        <p:spPr>
          <a:xfrm>
            <a:off x="3233329" y="1675227"/>
            <a:ext cx="5725341" cy="4394199"/>
          </a:xfrm>
          <a:prstGeom prst="rect">
            <a:avLst/>
          </a:prstGeom>
        </p:spPr>
      </p:pic>
    </p:spTree>
    <p:extLst>
      <p:ext uri="{BB962C8B-B14F-4D97-AF65-F5344CB8AC3E}">
        <p14:creationId xmlns:p14="http://schemas.microsoft.com/office/powerpoint/2010/main" val="2325474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Fig 3: Calculations for TPR and FPR">
            <a:extLst>
              <a:ext uri="{FF2B5EF4-FFF2-40B4-BE49-F238E27FC236}">
                <a16:creationId xmlns:a16="http://schemas.microsoft.com/office/drawing/2014/main" id="{11DE36A5-CD15-32CE-54F3-678E16FA35F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13326" y="643466"/>
            <a:ext cx="1076534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932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20884-1C3C-ED15-21FE-73536B80B2B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ROC Curve</a:t>
            </a:r>
          </a:p>
        </p:txBody>
      </p:sp>
      <p:pic>
        <p:nvPicPr>
          <p:cNvPr id="5" name="Picture 4" descr="A graph of a function&#10;&#10;Description automatically generated with medium confidence">
            <a:extLst>
              <a:ext uri="{FF2B5EF4-FFF2-40B4-BE49-F238E27FC236}">
                <a16:creationId xmlns:a16="http://schemas.microsoft.com/office/drawing/2014/main" id="{8A01CBEA-72A2-F117-D6BE-FD185F0483DD}"/>
              </a:ext>
            </a:extLst>
          </p:cNvPr>
          <p:cNvPicPr>
            <a:picLocks noChangeAspect="1"/>
          </p:cNvPicPr>
          <p:nvPr/>
        </p:nvPicPr>
        <p:blipFill>
          <a:blip r:embed="rId2"/>
          <a:stretch>
            <a:fillRect/>
          </a:stretch>
        </p:blipFill>
        <p:spPr>
          <a:xfrm>
            <a:off x="594567" y="2365285"/>
            <a:ext cx="5001594" cy="3938756"/>
          </a:xfrm>
          <a:prstGeom prst="rect">
            <a:avLst/>
          </a:prstGeom>
        </p:spPr>
      </p:pic>
      <p:pic>
        <p:nvPicPr>
          <p:cNvPr id="7172" name="Picture 4" descr="plot roc curve visualization api">
            <a:extLst>
              <a:ext uri="{FF2B5EF4-FFF2-40B4-BE49-F238E27FC236}">
                <a16:creationId xmlns:a16="http://schemas.microsoft.com/office/drawing/2014/main" id="{871D6A42-E18B-DA31-9794-2A82E5E43C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0798" y="2365285"/>
            <a:ext cx="5251675" cy="393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0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A diagram of a graph&#10;&#10;Description automatically generated">
            <a:extLst>
              <a:ext uri="{FF2B5EF4-FFF2-40B4-BE49-F238E27FC236}">
                <a16:creationId xmlns:a16="http://schemas.microsoft.com/office/drawing/2014/main" id="{3FD3BB72-8CC6-FF8E-B5E9-FC5192D356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92729" y="643466"/>
            <a:ext cx="600654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75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0D904-04FA-7118-473C-ACD1A30CC6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Threshold – Valor de corte</a:t>
            </a:r>
          </a:p>
        </p:txBody>
      </p:sp>
      <p:pic>
        <p:nvPicPr>
          <p:cNvPr id="7170" name="Picture 2" descr="A screenshot of a diagram&#10;&#10;Description automatically generated">
            <a:extLst>
              <a:ext uri="{FF2B5EF4-FFF2-40B4-BE49-F238E27FC236}">
                <a16:creationId xmlns:a16="http://schemas.microsoft.com/office/drawing/2014/main" id="{6B9A0555-1586-CCD4-F102-D127CB93E1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4345" y="1675227"/>
            <a:ext cx="107833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60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A diagram of a graph&#10;&#10;Description automatically generated">
            <a:extLst>
              <a:ext uri="{FF2B5EF4-FFF2-40B4-BE49-F238E27FC236}">
                <a16:creationId xmlns:a16="http://schemas.microsoft.com/office/drawing/2014/main" id="{B982F31C-EE7C-D0FD-2ED8-8F670C8F1A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752" y="402956"/>
            <a:ext cx="11799676" cy="610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773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ROC Curve &amp; AUC Explained with Python Examples">
            <a:extLst>
              <a:ext uri="{FF2B5EF4-FFF2-40B4-BE49-F238E27FC236}">
                <a16:creationId xmlns:a16="http://schemas.microsoft.com/office/drawing/2014/main" id="{42341D89-0908-1018-0D5D-F62DCAD849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94294" y="643466"/>
            <a:ext cx="740341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988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35" name="Rectangle 103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Rectangle 104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8A8B2-AC11-D531-1BC7-0C4B864F5E0A}"/>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Algoritmos Clasficiación</a:t>
            </a:r>
          </a:p>
        </p:txBody>
      </p:sp>
      <p:pic>
        <p:nvPicPr>
          <p:cNvPr id="1026" name="Picture 2" descr="Illustration of tree classifier. | Download Scientific Diagram">
            <a:extLst>
              <a:ext uri="{FF2B5EF4-FFF2-40B4-BE49-F238E27FC236}">
                <a16:creationId xmlns:a16="http://schemas.microsoft.com/office/drawing/2014/main" id="{F1F9E000-D4B3-7116-DA6E-DE892DD495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5748" y="2185534"/>
            <a:ext cx="5131088" cy="39894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ris dataset: Feedforward neural network at different levels of dropout ...">
            <a:extLst>
              <a:ext uri="{FF2B5EF4-FFF2-40B4-BE49-F238E27FC236}">
                <a16:creationId xmlns:a16="http://schemas.microsoft.com/office/drawing/2014/main" id="{F44A1C45-0A1C-872E-A6CB-7D4534B776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5165" y="2217815"/>
            <a:ext cx="3997831" cy="3997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79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A diagram of a mathematical equation&#10;&#10;Description automatically generated">
            <a:extLst>
              <a:ext uri="{FF2B5EF4-FFF2-40B4-BE49-F238E27FC236}">
                <a16:creationId xmlns:a16="http://schemas.microsoft.com/office/drawing/2014/main" id="{7590EEE7-9D7C-2E05-B36D-A85F4620CD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02401"/>
            <a:ext cx="10905066" cy="3653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16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FC7347B-816B-2220-B60E-FCC0433A3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0149" y="458801"/>
            <a:ext cx="7791702" cy="5571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0AF930-E257-E1A3-3056-356A9DE2F2AE}"/>
              </a:ext>
            </a:extLst>
          </p:cNvPr>
          <p:cNvSpPr txBox="1"/>
          <p:nvPr/>
        </p:nvSpPr>
        <p:spPr>
          <a:xfrm>
            <a:off x="3046709" y="6029867"/>
            <a:ext cx="6098582" cy="369332"/>
          </a:xfrm>
          <a:prstGeom prst="rect">
            <a:avLst/>
          </a:prstGeom>
          <a:noFill/>
        </p:spPr>
        <p:txBody>
          <a:bodyPr wrap="square">
            <a:spAutoFit/>
          </a:bodyPr>
          <a:lstStyle/>
          <a:p>
            <a:r>
              <a:rPr lang="es-US" dirty="0" err="1">
                <a:hlinkClick r:id="rId3"/>
              </a:rPr>
              <a:t>DecisionTreeClassifier</a:t>
            </a:r>
            <a:r>
              <a:rPr lang="es-US" dirty="0">
                <a:hlinkClick r:id="rId3"/>
              </a:rPr>
              <a:t> — </a:t>
            </a:r>
            <a:r>
              <a:rPr lang="es-US" dirty="0" err="1">
                <a:hlinkClick r:id="rId3"/>
              </a:rPr>
              <a:t>scikit-learn</a:t>
            </a:r>
            <a:r>
              <a:rPr lang="es-US" dirty="0">
                <a:hlinkClick r:id="rId3"/>
              </a:rPr>
              <a:t> 1.5.1 </a:t>
            </a:r>
            <a:r>
              <a:rPr lang="es-US" dirty="0" err="1">
                <a:hlinkClick r:id="rId3"/>
              </a:rPr>
              <a:t>documentation</a:t>
            </a:r>
            <a:endParaRPr lang="es-CL" dirty="0"/>
          </a:p>
        </p:txBody>
      </p:sp>
      <p:sp>
        <p:nvSpPr>
          <p:cNvPr id="5" name="TextBox 4">
            <a:extLst>
              <a:ext uri="{FF2B5EF4-FFF2-40B4-BE49-F238E27FC236}">
                <a16:creationId xmlns:a16="http://schemas.microsoft.com/office/drawing/2014/main" id="{761F6E46-8DD7-0C39-2D2A-4636BD205C88}"/>
              </a:ext>
            </a:extLst>
          </p:cNvPr>
          <p:cNvSpPr txBox="1"/>
          <p:nvPr/>
        </p:nvSpPr>
        <p:spPr>
          <a:xfrm>
            <a:off x="2925305" y="6399199"/>
            <a:ext cx="6098582" cy="369332"/>
          </a:xfrm>
          <a:prstGeom prst="rect">
            <a:avLst/>
          </a:prstGeom>
          <a:noFill/>
        </p:spPr>
        <p:txBody>
          <a:bodyPr wrap="square">
            <a:spAutoFit/>
          </a:bodyPr>
          <a:lstStyle/>
          <a:p>
            <a:r>
              <a:rPr lang="es-US" dirty="0" err="1">
                <a:hlinkClick r:id="rId4"/>
              </a:rPr>
              <a:t>RandomForestClassifier</a:t>
            </a:r>
            <a:r>
              <a:rPr lang="es-US" dirty="0">
                <a:hlinkClick r:id="rId4"/>
              </a:rPr>
              <a:t> — </a:t>
            </a:r>
            <a:r>
              <a:rPr lang="es-US" dirty="0" err="1">
                <a:hlinkClick r:id="rId4"/>
              </a:rPr>
              <a:t>scikit-learn</a:t>
            </a:r>
            <a:r>
              <a:rPr lang="es-US" dirty="0">
                <a:hlinkClick r:id="rId4"/>
              </a:rPr>
              <a:t> 1.5.1 </a:t>
            </a:r>
            <a:r>
              <a:rPr lang="es-US" dirty="0" err="1">
                <a:hlinkClick r:id="rId4"/>
              </a:rPr>
              <a:t>documentation</a:t>
            </a:r>
            <a:endParaRPr lang="es-CL" dirty="0"/>
          </a:p>
        </p:txBody>
      </p:sp>
    </p:spTree>
    <p:extLst>
      <p:ext uri="{BB962C8B-B14F-4D97-AF65-F5344CB8AC3E}">
        <p14:creationId xmlns:p14="http://schemas.microsoft.com/office/powerpoint/2010/main" val="2998709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7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0CF1B-AA60-DEF5-0359-A13C48BF2339}"/>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Librerias</a:t>
            </a:r>
          </a:p>
        </p:txBody>
      </p:sp>
      <p:pic>
        <p:nvPicPr>
          <p:cNvPr id="2052" name="Picture 4">
            <a:extLst>
              <a:ext uri="{FF2B5EF4-FFF2-40B4-BE49-F238E27FC236}">
                <a16:creationId xmlns:a16="http://schemas.microsoft.com/office/drawing/2014/main" id="{9609ADAA-FFD0-D920-29AC-A7036F79D2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503362"/>
            <a:ext cx="12190265" cy="377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0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4" descr="A graph with red and blue dots&#10;&#10;Description automatically generated">
            <a:extLst>
              <a:ext uri="{FF2B5EF4-FFF2-40B4-BE49-F238E27FC236}">
                <a16:creationId xmlns:a16="http://schemas.microsoft.com/office/drawing/2014/main" id="{C10FB1A6-4484-3F6B-C562-8D537ADD284F}"/>
              </a:ext>
            </a:extLst>
          </p:cNvPr>
          <p:cNvPicPr>
            <a:picLocks noGrp="1" noChangeAspect="1"/>
          </p:cNvPicPr>
          <p:nvPr>
            <p:ph idx="1"/>
          </p:nvPr>
        </p:nvPicPr>
        <p:blipFill>
          <a:blip r:embed="rId2"/>
          <a:stretch>
            <a:fillRect/>
          </a:stretch>
        </p:blipFill>
        <p:spPr>
          <a:xfrm>
            <a:off x="838245" y="643466"/>
            <a:ext cx="6658367" cy="5566833"/>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0805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3898D-51F5-9569-D1DB-B31ED0D2671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SVM: Que pasa si no es posible separar los datos?</a:t>
            </a:r>
          </a:p>
        </p:txBody>
      </p:sp>
      <p:pic>
        <p:nvPicPr>
          <p:cNvPr id="5" name="Content Placeholder 4" descr="A graph with red and blue dots&#10;&#10;Description automatically generated">
            <a:extLst>
              <a:ext uri="{FF2B5EF4-FFF2-40B4-BE49-F238E27FC236}">
                <a16:creationId xmlns:a16="http://schemas.microsoft.com/office/drawing/2014/main" id="{E09CAD1B-FA3D-E1E8-0992-17F798F6C966}"/>
              </a:ext>
            </a:extLst>
          </p:cNvPr>
          <p:cNvPicPr>
            <a:picLocks noGrp="1" noChangeAspect="1"/>
          </p:cNvPicPr>
          <p:nvPr>
            <p:ph idx="1"/>
          </p:nvPr>
        </p:nvPicPr>
        <p:blipFill>
          <a:blip r:embed="rId3"/>
          <a:stretch>
            <a:fillRect/>
          </a:stretch>
        </p:blipFill>
        <p:spPr>
          <a:xfrm>
            <a:off x="4837342" y="643466"/>
            <a:ext cx="6660647" cy="5568739"/>
          </a:xfrm>
          <a:prstGeom prst="rect">
            <a:avLst/>
          </a:prstGeom>
        </p:spPr>
      </p:pic>
    </p:spTree>
    <p:extLst>
      <p:ext uri="{BB962C8B-B14F-4D97-AF65-F5344CB8AC3E}">
        <p14:creationId xmlns:p14="http://schemas.microsoft.com/office/powerpoint/2010/main" val="374129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1460D-7078-8342-373A-47EF7114A1E2}"/>
              </a:ext>
            </a:extLst>
          </p:cNvPr>
          <p:cNvSpPr>
            <a:spLocks noGrp="1"/>
          </p:cNvSpPr>
          <p:nvPr>
            <p:ph type="title"/>
          </p:nvPr>
        </p:nvSpPr>
        <p:spPr>
          <a:xfrm>
            <a:off x="804672" y="338328"/>
            <a:ext cx="5011473" cy="1773936"/>
          </a:xfrm>
        </p:spPr>
        <p:txBody>
          <a:bodyPr vert="horz" lIns="91440" tIns="45720" rIns="91440" bIns="45720" rtlCol="0" anchor="ctr">
            <a:normAutofit/>
          </a:bodyPr>
          <a:lstStyle/>
          <a:p>
            <a:r>
              <a:rPr lang="en-US" sz="3600">
                <a:solidFill>
                  <a:schemeClr val="tx2"/>
                </a:solidFill>
              </a:rPr>
              <a:t>Problemas equivalentes</a:t>
            </a:r>
          </a:p>
        </p:txBody>
      </p:sp>
      <p:grpSp>
        <p:nvGrpSpPr>
          <p:cNvPr id="2059" name="Group 2058">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2060" name="Freeform: Shape 2059">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63" name="Freeform: Shape 2062">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9610A0CD-B8DE-EE3A-F4AC-9AF7B9C7DFB4}"/>
              </a:ext>
            </a:extLst>
          </p:cNvPr>
          <p:cNvSpPr txBox="1"/>
          <p:nvPr/>
        </p:nvSpPr>
        <p:spPr>
          <a:xfrm>
            <a:off x="6355641" y="338328"/>
            <a:ext cx="5029200" cy="17739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2"/>
                </a:solidFill>
                <a:hlinkClick r:id="rId3"/>
              </a:rPr>
              <a:t>MS - A toy-inspired kirigami pattern and its kinematic performance by applying mechanisms and machine theory (copernicus.org)</a:t>
            </a:r>
            <a:endParaRPr lang="en-US">
              <a:solidFill>
                <a:schemeClr val="tx2"/>
              </a:solidFill>
            </a:endParaRPr>
          </a:p>
        </p:txBody>
      </p:sp>
      <p:pic>
        <p:nvPicPr>
          <p:cNvPr id="5" name="Picture 4">
            <a:extLst>
              <a:ext uri="{FF2B5EF4-FFF2-40B4-BE49-F238E27FC236}">
                <a16:creationId xmlns:a16="http://schemas.microsoft.com/office/drawing/2014/main" id="{0DB2C6A6-3364-CD5C-4481-59FF56D9C946}"/>
              </a:ext>
            </a:extLst>
          </p:cNvPr>
          <p:cNvPicPr>
            <a:picLocks noChangeAspect="1"/>
          </p:cNvPicPr>
          <p:nvPr/>
        </p:nvPicPr>
        <p:blipFill>
          <a:blip r:embed="rId4"/>
          <a:stretch>
            <a:fillRect/>
          </a:stretch>
        </p:blipFill>
        <p:spPr>
          <a:xfrm>
            <a:off x="1641179" y="3364198"/>
            <a:ext cx="3224000" cy="2695476"/>
          </a:xfrm>
          <a:prstGeom prst="rect">
            <a:avLst/>
          </a:prstGeom>
        </p:spPr>
      </p:pic>
      <p:pic>
        <p:nvPicPr>
          <p:cNvPr id="2050" name="Picture 2">
            <a:extLst>
              <a:ext uri="{FF2B5EF4-FFF2-40B4-BE49-F238E27FC236}">
                <a16:creationId xmlns:a16="http://schemas.microsoft.com/office/drawing/2014/main" id="{820B2DC6-041D-27F0-A745-B841C44239C5}"/>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6435283" y="3364198"/>
            <a:ext cx="5007076" cy="26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66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F7B0C-EE3E-7D48-2A9F-50F57C525C3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SVM – Kernel no lineal</a:t>
            </a:r>
          </a:p>
        </p:txBody>
      </p:sp>
      <p:pic>
        <p:nvPicPr>
          <p:cNvPr id="1026" name="Picture 2">
            <a:extLst>
              <a:ext uri="{FF2B5EF4-FFF2-40B4-BE49-F238E27FC236}">
                <a16:creationId xmlns:a16="http://schemas.microsoft.com/office/drawing/2014/main" id="{8FC1FC4A-8456-62A7-2430-EDC29D8C79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691314"/>
            <a:ext cx="10905066" cy="43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38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4" name="Picture 4" descr="1.4. Support Vector Machines — scikit-learn 1.5.1 documentation">
            <a:extLst>
              <a:ext uri="{FF2B5EF4-FFF2-40B4-BE49-F238E27FC236}">
                <a16:creationId xmlns:a16="http://schemas.microsoft.com/office/drawing/2014/main" id="{97441615-B480-E68D-881C-C4ABF2AC76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upport Vector Machines (SVM): An Intuitive Explanation | by Tasmay Pankaj  Tibrewal | Low Code for Data Science | Medium">
            <a:extLst>
              <a:ext uri="{FF2B5EF4-FFF2-40B4-BE49-F238E27FC236}">
                <a16:creationId xmlns:a16="http://schemas.microsoft.com/office/drawing/2014/main" id="{04923C5C-70FD-7ED4-4AA7-8A62793CC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678" b="6282"/>
          <a:stretch/>
        </p:blipFill>
        <p:spPr bwMode="auto">
          <a:xfrm>
            <a:off x="6256865" y="1941004"/>
            <a:ext cx="5291667" cy="29759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93018B-F29B-114C-CB50-9243B69605EB}"/>
              </a:ext>
            </a:extLst>
          </p:cNvPr>
          <p:cNvSpPr txBox="1"/>
          <p:nvPr/>
        </p:nvSpPr>
        <p:spPr>
          <a:xfrm>
            <a:off x="3963692" y="5929415"/>
            <a:ext cx="6098582" cy="369332"/>
          </a:xfrm>
          <a:prstGeom prst="rect">
            <a:avLst/>
          </a:prstGeom>
          <a:noFill/>
        </p:spPr>
        <p:txBody>
          <a:bodyPr wrap="square">
            <a:spAutoFit/>
          </a:bodyPr>
          <a:lstStyle/>
          <a:p>
            <a:r>
              <a:rPr lang="es-US" dirty="0">
                <a:hlinkClick r:id="rId5"/>
              </a:rPr>
              <a:t>SVC — </a:t>
            </a:r>
            <a:r>
              <a:rPr lang="es-US" dirty="0" err="1">
                <a:hlinkClick r:id="rId5"/>
              </a:rPr>
              <a:t>scikit-learn</a:t>
            </a:r>
            <a:r>
              <a:rPr lang="es-US" dirty="0">
                <a:hlinkClick r:id="rId5"/>
              </a:rPr>
              <a:t> 1.5.1 </a:t>
            </a:r>
            <a:r>
              <a:rPr lang="es-US" dirty="0" err="1">
                <a:hlinkClick r:id="rId5"/>
              </a:rPr>
              <a:t>documentation</a:t>
            </a:r>
            <a:endParaRPr lang="es-CL" dirty="0"/>
          </a:p>
        </p:txBody>
      </p:sp>
    </p:spTree>
    <p:extLst>
      <p:ext uri="{BB962C8B-B14F-4D97-AF65-F5344CB8AC3E}">
        <p14:creationId xmlns:p14="http://schemas.microsoft.com/office/powerpoint/2010/main" val="3778824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ata Release 17 | SDSS">
            <a:extLst>
              <a:ext uri="{FF2B5EF4-FFF2-40B4-BE49-F238E27FC236}">
                <a16:creationId xmlns:a16="http://schemas.microsoft.com/office/drawing/2014/main" id="{66C73660-999F-3473-4851-2B91696E1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82" r="24984" b="-1"/>
          <a:stretch/>
        </p:blipFill>
        <p:spPr bwMode="auto">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F42AEF-5F38-9CFD-316A-9DD3C711CA52}"/>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2300" kern="1200">
                <a:solidFill>
                  <a:schemeClr val="tx1">
                    <a:lumMod val="85000"/>
                    <a:lumOff val="15000"/>
                  </a:schemeClr>
                </a:solidFill>
                <a:latin typeface="+mj-lt"/>
                <a:ea typeface="+mj-ea"/>
                <a:cs typeface="+mj-cs"/>
              </a:rPr>
              <a:t>Segundo Ejemplo Aplicado (Supervisado, Clasificación)</a:t>
            </a:r>
          </a:p>
        </p:txBody>
      </p:sp>
      <p:sp>
        <p:nvSpPr>
          <p:cNvPr id="3" name="Content Placeholder 2">
            <a:extLst>
              <a:ext uri="{FF2B5EF4-FFF2-40B4-BE49-F238E27FC236}">
                <a16:creationId xmlns:a16="http://schemas.microsoft.com/office/drawing/2014/main" id="{212140F5-2777-B9BB-7E2A-59C1AEDBB4B6}"/>
              </a:ext>
            </a:extLst>
          </p:cNvPr>
          <p:cNvSpPr>
            <a:spLocks noGrp="1"/>
          </p:cNvSpPr>
          <p:nvPr>
            <p:ph idx="1"/>
          </p:nvPr>
        </p:nvSpPr>
        <p:spPr>
          <a:xfrm>
            <a:off x="599819" y="6059086"/>
            <a:ext cx="6931319" cy="349725"/>
          </a:xfrm>
        </p:spPr>
        <p:txBody>
          <a:bodyPr vert="horz" lIns="91440" tIns="45720" rIns="91440" bIns="45720" rtlCol="0" anchor="t">
            <a:normAutofit/>
          </a:bodyPr>
          <a:lstStyle/>
          <a:p>
            <a:pPr marL="0" indent="0">
              <a:buNone/>
            </a:pPr>
            <a:r>
              <a:rPr lang="en-US" sz="1600" kern="1200">
                <a:solidFill>
                  <a:schemeClr val="tx1">
                    <a:lumMod val="85000"/>
                    <a:lumOff val="15000"/>
                  </a:schemeClr>
                </a:solidFill>
                <a:latin typeface="+mn-lt"/>
                <a:ea typeface="+mn-ea"/>
                <a:cs typeface="+mn-cs"/>
              </a:rPr>
              <a:t>Tengamos datos de objetos astronómicos del SDSS17</a:t>
            </a:r>
          </a:p>
        </p:txBody>
      </p:sp>
      <p:pic>
        <p:nvPicPr>
          <p:cNvPr id="2052" name="Picture 4" descr="The Sloan Digital Sky Survey">
            <a:extLst>
              <a:ext uri="{FF2B5EF4-FFF2-40B4-BE49-F238E27FC236}">
                <a16:creationId xmlns:a16="http://schemas.microsoft.com/office/drawing/2014/main" id="{664D71C8-F99F-A9AF-D288-7CECB9586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017" r="17218" b="4"/>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80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5D52-CEB5-B991-DADB-81264B88A77D}"/>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pPr algn="ctr"/>
            <a:r>
              <a:rPr lang="es-CL" dirty="0"/>
              <a:t>Clases</a:t>
            </a:r>
          </a:p>
        </p:txBody>
      </p:sp>
      <p:sp>
        <p:nvSpPr>
          <p:cNvPr id="5" name="TextBox 4">
            <a:extLst>
              <a:ext uri="{FF2B5EF4-FFF2-40B4-BE49-F238E27FC236}">
                <a16:creationId xmlns:a16="http://schemas.microsoft.com/office/drawing/2014/main" id="{7A7361FF-A147-A07C-0814-C9F5857C0A58}"/>
              </a:ext>
            </a:extLst>
          </p:cNvPr>
          <p:cNvSpPr txBox="1"/>
          <p:nvPr/>
        </p:nvSpPr>
        <p:spPr>
          <a:xfrm>
            <a:off x="860228" y="5052445"/>
            <a:ext cx="2090980" cy="6463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s-CL" dirty="0"/>
              <a:t>Galaxia</a:t>
            </a:r>
          </a:p>
          <a:p>
            <a:pPr algn="ctr"/>
            <a:r>
              <a:rPr lang="es-CL" dirty="0"/>
              <a:t>0</a:t>
            </a:r>
          </a:p>
        </p:txBody>
      </p:sp>
      <p:sp>
        <p:nvSpPr>
          <p:cNvPr id="6" name="TextBox 5">
            <a:extLst>
              <a:ext uri="{FF2B5EF4-FFF2-40B4-BE49-F238E27FC236}">
                <a16:creationId xmlns:a16="http://schemas.microsoft.com/office/drawing/2014/main" id="{C0D43622-A20D-06B8-9177-2261D5D5E0FF}"/>
              </a:ext>
            </a:extLst>
          </p:cNvPr>
          <p:cNvSpPr txBox="1"/>
          <p:nvPr/>
        </p:nvSpPr>
        <p:spPr>
          <a:xfrm>
            <a:off x="4474554" y="5052445"/>
            <a:ext cx="2090980" cy="6463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s-CL" dirty="0"/>
              <a:t>Estrella</a:t>
            </a:r>
          </a:p>
          <a:p>
            <a:pPr algn="ctr"/>
            <a:r>
              <a:rPr lang="es-CL" dirty="0"/>
              <a:t>1</a:t>
            </a:r>
          </a:p>
        </p:txBody>
      </p:sp>
      <p:sp>
        <p:nvSpPr>
          <p:cNvPr id="7" name="TextBox 6">
            <a:extLst>
              <a:ext uri="{FF2B5EF4-FFF2-40B4-BE49-F238E27FC236}">
                <a16:creationId xmlns:a16="http://schemas.microsoft.com/office/drawing/2014/main" id="{53939970-80F4-194F-B4E1-FF0DBD7173CB}"/>
              </a:ext>
            </a:extLst>
          </p:cNvPr>
          <p:cNvSpPr txBox="1"/>
          <p:nvPr/>
        </p:nvSpPr>
        <p:spPr>
          <a:xfrm>
            <a:off x="8305800" y="5052446"/>
            <a:ext cx="2090980" cy="64633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CL" dirty="0" err="1"/>
              <a:t>Quasar</a:t>
            </a:r>
            <a:endParaRPr lang="es-CL" dirty="0"/>
          </a:p>
          <a:p>
            <a:pPr algn="ctr"/>
            <a:r>
              <a:rPr lang="es-CL" dirty="0"/>
              <a:t>2</a:t>
            </a:r>
          </a:p>
        </p:txBody>
      </p:sp>
      <p:pic>
        <p:nvPicPr>
          <p:cNvPr id="5124" name="Picture 4" descr="Astronomia e Universo: Quasar QSO QSO 1229 + 204 O Objeto Mais ...">
            <a:extLst>
              <a:ext uri="{FF2B5EF4-FFF2-40B4-BE49-F238E27FC236}">
                <a16:creationId xmlns:a16="http://schemas.microsoft.com/office/drawing/2014/main" id="{E1511CD6-3884-22AF-998D-BC8DFEF95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769" y="2202820"/>
            <a:ext cx="3909172" cy="253794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a star? | Space">
            <a:extLst>
              <a:ext uri="{FF2B5EF4-FFF2-40B4-BE49-F238E27FC236}">
                <a16:creationId xmlns:a16="http://schemas.microsoft.com/office/drawing/2014/main" id="{1BAA1C84-BAF4-7575-DBD4-5DCE4BECB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445" y="2197570"/>
            <a:ext cx="2543199" cy="25431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ubble Views Spiral Galaxy NGC 4921">
            <a:extLst>
              <a:ext uri="{FF2B5EF4-FFF2-40B4-BE49-F238E27FC236}">
                <a16:creationId xmlns:a16="http://schemas.microsoft.com/office/drawing/2014/main" id="{C7A9BC86-B501-4854-C988-4B8D46817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88" y="2197570"/>
            <a:ext cx="2757261" cy="25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68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146" name="Picture 2" descr="A red and yellow light in space&#10;&#10;Description automatically generated">
            <a:extLst>
              <a:ext uri="{FF2B5EF4-FFF2-40B4-BE49-F238E27FC236}">
                <a16:creationId xmlns:a16="http://schemas.microsoft.com/office/drawing/2014/main" id="{198660AD-C60A-5901-50F6-E31588289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61" r="-1" b="-1"/>
          <a:stretch/>
        </p:blipFill>
        <p:spPr bwMode="auto">
          <a:xfrm>
            <a:off x="-1219" y="-8"/>
            <a:ext cx="12191695" cy="6858000"/>
          </a:xfrm>
          <a:prstGeom prst="rect">
            <a:avLst/>
          </a:prstGeom>
          <a:noFill/>
          <a:extLst>
            <a:ext uri="{909E8E84-426E-40DD-AFC4-6F175D3DCCD1}">
              <a14:hiddenFill xmlns:a14="http://schemas.microsoft.com/office/drawing/2010/main">
                <a:solidFill>
                  <a:srgbClr val="FFFFFF"/>
                </a:solidFill>
              </a14:hiddenFill>
            </a:ext>
          </a:extLst>
        </p:spPr>
      </p:pic>
      <p:sp>
        <p:nvSpPr>
          <p:cNvPr id="6155" name="Freeform: Shape 6154">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84996" y="1290918"/>
            <a:ext cx="4656579" cy="420873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57" name="Freeform: Shape 6156">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07827" y="1378821"/>
            <a:ext cx="4333482" cy="401886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6159" name="Freeform: Shape 6158">
            <a:extLst>
              <a:ext uri="{FF2B5EF4-FFF2-40B4-BE49-F238E27FC236}">
                <a16:creationId xmlns:a16="http://schemas.microsoft.com/office/drawing/2014/main" id="{9A5160F0-6244-48E8-9E71-1F51EA90C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720717" y="756951"/>
            <a:ext cx="2843929" cy="255632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1" name="Freeform: Shape 6160">
            <a:extLst>
              <a:ext uri="{FF2B5EF4-FFF2-40B4-BE49-F238E27FC236}">
                <a16:creationId xmlns:a16="http://schemas.microsoft.com/office/drawing/2014/main" id="{9BDFF5CA-602C-465F-8BC3-59C99630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82263" y="628018"/>
            <a:ext cx="3172430" cy="28871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3" name="Freeform: Shape 6162">
            <a:extLst>
              <a:ext uri="{FF2B5EF4-FFF2-40B4-BE49-F238E27FC236}">
                <a16:creationId xmlns:a16="http://schemas.microsoft.com/office/drawing/2014/main" id="{D289228A-771B-48F6-B5DF-7A63EA324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3982" y="3576909"/>
            <a:ext cx="2685901" cy="245888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5" name="Freeform: Shape 6164">
            <a:extLst>
              <a:ext uri="{FF2B5EF4-FFF2-40B4-BE49-F238E27FC236}">
                <a16:creationId xmlns:a16="http://schemas.microsoft.com/office/drawing/2014/main" id="{31D5EF21-94C4-481A-BD01-3D29FB305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1178" y="3487951"/>
            <a:ext cx="3051507" cy="274203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7" name="Freeform: Shape 6166">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987224" y="1122042"/>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7A50620-4F0B-FB7C-1D9D-96F92B6D23E2}"/>
              </a:ext>
            </a:extLst>
          </p:cNvPr>
          <p:cNvSpPr>
            <a:spLocks noGrp="1"/>
          </p:cNvSpPr>
          <p:nvPr>
            <p:ph type="title"/>
          </p:nvPr>
        </p:nvSpPr>
        <p:spPr>
          <a:xfrm>
            <a:off x="1515632" y="1872171"/>
            <a:ext cx="3797450" cy="2014116"/>
          </a:xfrm>
        </p:spPr>
        <p:txBody>
          <a:bodyPr vert="horz" lIns="91440" tIns="45720" rIns="91440" bIns="45720" rtlCol="0" anchor="b">
            <a:normAutofit/>
          </a:bodyPr>
          <a:lstStyle/>
          <a:p>
            <a:pPr algn="ctr"/>
            <a:r>
              <a:rPr lang="en-US" sz="4000" kern="1200">
                <a:solidFill>
                  <a:schemeClr val="tx1">
                    <a:lumMod val="75000"/>
                    <a:lumOff val="25000"/>
                  </a:schemeClr>
                </a:solidFill>
                <a:latin typeface="+mj-lt"/>
                <a:ea typeface="+mj-ea"/>
                <a:cs typeface="+mj-cs"/>
              </a:rPr>
              <a:t>QSO - Quasar</a:t>
            </a:r>
          </a:p>
        </p:txBody>
      </p:sp>
      <p:pic>
        <p:nvPicPr>
          <p:cNvPr id="6148" name="Picture 4" descr="A bright light in the sky&#10;&#10;Description automatically generated">
            <a:extLst>
              <a:ext uri="{FF2B5EF4-FFF2-40B4-BE49-F238E27FC236}">
                <a16:creationId xmlns:a16="http://schemas.microsoft.com/office/drawing/2014/main" id="{48355DA8-C515-A764-070A-D05FC3814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878" r="3" b="830"/>
          <a:stretch/>
        </p:blipFill>
        <p:spPr bwMode="auto">
          <a:xfrm>
            <a:off x="7854697" y="822204"/>
            <a:ext cx="2606312" cy="2405492"/>
          </a:xfrm>
          <a:custGeom>
            <a:avLst/>
            <a:gdLst/>
            <a:ahLst/>
            <a:cxnLst/>
            <a:rect l="l" t="t" r="r" b="b"/>
            <a:pathLst>
              <a:path w="2442835" h="2236365">
                <a:moveTo>
                  <a:pt x="1178694" y="0"/>
                </a:moveTo>
                <a:cubicBezTo>
                  <a:pt x="1426542" y="0"/>
                  <a:pt x="1608393" y="124353"/>
                  <a:pt x="1857551" y="314024"/>
                </a:cubicBezTo>
                <a:cubicBezTo>
                  <a:pt x="1885386" y="335216"/>
                  <a:pt x="1913222" y="356156"/>
                  <a:pt x="1940168" y="376379"/>
                </a:cubicBezTo>
                <a:cubicBezTo>
                  <a:pt x="2086213" y="486125"/>
                  <a:pt x="2224133" y="589796"/>
                  <a:pt x="2315923" y="702353"/>
                </a:cubicBezTo>
                <a:cubicBezTo>
                  <a:pt x="2403676" y="809955"/>
                  <a:pt x="2442835" y="917915"/>
                  <a:pt x="2442835" y="1052431"/>
                </a:cubicBezTo>
                <a:cubicBezTo>
                  <a:pt x="2442835" y="1389589"/>
                  <a:pt x="2341663" y="1692735"/>
                  <a:pt x="2157925" y="1906050"/>
                </a:cubicBezTo>
                <a:cubicBezTo>
                  <a:pt x="2068023" y="2010385"/>
                  <a:pt x="1960192" y="2091482"/>
                  <a:pt x="1837422" y="2147045"/>
                </a:cubicBezTo>
                <a:cubicBezTo>
                  <a:pt x="1706420" y="2206285"/>
                  <a:pt x="1558592" y="2236365"/>
                  <a:pt x="1397973" y="2236365"/>
                </a:cubicBezTo>
                <a:cubicBezTo>
                  <a:pt x="1227656" y="2236365"/>
                  <a:pt x="1055033" y="2204038"/>
                  <a:pt x="885082" y="2140253"/>
                </a:cubicBezTo>
                <a:cubicBezTo>
                  <a:pt x="719588" y="2078255"/>
                  <a:pt x="562062" y="1986944"/>
                  <a:pt x="429436" y="1876226"/>
                </a:cubicBezTo>
                <a:cubicBezTo>
                  <a:pt x="294504" y="1763618"/>
                  <a:pt x="188455" y="1635487"/>
                  <a:pt x="114279" y="1495506"/>
                </a:cubicBezTo>
                <a:cubicBezTo>
                  <a:pt x="38477" y="1352411"/>
                  <a:pt x="0" y="1203340"/>
                  <a:pt x="0" y="1052431"/>
                </a:cubicBezTo>
                <a:cubicBezTo>
                  <a:pt x="0" y="900449"/>
                  <a:pt x="61386" y="811692"/>
                  <a:pt x="189137" y="641019"/>
                </a:cubicBezTo>
                <a:cubicBezTo>
                  <a:pt x="219961" y="599856"/>
                  <a:pt x="251833" y="557266"/>
                  <a:pt x="284438" y="510435"/>
                </a:cubicBezTo>
                <a:cubicBezTo>
                  <a:pt x="533598" y="152646"/>
                  <a:pt x="801051" y="0"/>
                  <a:pt x="1178694" y="0"/>
                </a:cubicBez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A close-up of a galaxy&#10;&#10;Description automatically generated">
            <a:extLst>
              <a:ext uri="{FF2B5EF4-FFF2-40B4-BE49-F238E27FC236}">
                <a16:creationId xmlns:a16="http://schemas.microsoft.com/office/drawing/2014/main" id="{79F5C915-12D0-7E4F-8F95-B862BCB67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426" r="10193" b="2"/>
          <a:stretch/>
        </p:blipFill>
        <p:spPr bwMode="auto">
          <a:xfrm>
            <a:off x="6305276" y="3644090"/>
            <a:ext cx="2422910" cy="2251236"/>
          </a:xfrm>
          <a:custGeom>
            <a:avLst/>
            <a:gdLst/>
            <a:ahLst/>
            <a:cxnLst/>
            <a:rect l="l" t="t" r="r" b="b"/>
            <a:pathLst>
              <a:path w="2442835" h="2236365">
                <a:moveTo>
                  <a:pt x="1044862" y="0"/>
                </a:moveTo>
                <a:cubicBezTo>
                  <a:pt x="1215179" y="0"/>
                  <a:pt x="1387802" y="32328"/>
                  <a:pt x="1557753" y="96112"/>
                </a:cubicBezTo>
                <a:cubicBezTo>
                  <a:pt x="1723247" y="158111"/>
                  <a:pt x="1880773" y="249422"/>
                  <a:pt x="2013399" y="360139"/>
                </a:cubicBezTo>
                <a:cubicBezTo>
                  <a:pt x="2148332" y="472747"/>
                  <a:pt x="2254380" y="600878"/>
                  <a:pt x="2328556" y="740859"/>
                </a:cubicBezTo>
                <a:cubicBezTo>
                  <a:pt x="2404358" y="883954"/>
                  <a:pt x="2442835" y="1033026"/>
                  <a:pt x="2442835" y="1183934"/>
                </a:cubicBezTo>
                <a:cubicBezTo>
                  <a:pt x="2442835" y="1335916"/>
                  <a:pt x="2381449" y="1424674"/>
                  <a:pt x="2253698" y="1595346"/>
                </a:cubicBezTo>
                <a:cubicBezTo>
                  <a:pt x="2222875" y="1636509"/>
                  <a:pt x="2191002" y="1679100"/>
                  <a:pt x="2158397" y="1725930"/>
                </a:cubicBezTo>
                <a:cubicBezTo>
                  <a:pt x="1909237" y="2083719"/>
                  <a:pt x="1641784" y="2236365"/>
                  <a:pt x="1264141" y="2236365"/>
                </a:cubicBezTo>
                <a:cubicBezTo>
                  <a:pt x="1016293" y="2236365"/>
                  <a:pt x="834443" y="2112012"/>
                  <a:pt x="585284" y="1922342"/>
                </a:cubicBezTo>
                <a:cubicBezTo>
                  <a:pt x="557449" y="1901149"/>
                  <a:pt x="529613" y="1880210"/>
                  <a:pt x="502667" y="1859987"/>
                </a:cubicBezTo>
                <a:cubicBezTo>
                  <a:pt x="356623" y="1750240"/>
                  <a:pt x="218702" y="1646569"/>
                  <a:pt x="126912" y="1534012"/>
                </a:cubicBezTo>
                <a:cubicBezTo>
                  <a:pt x="39159" y="1426410"/>
                  <a:pt x="0" y="1318451"/>
                  <a:pt x="0" y="1183934"/>
                </a:cubicBezTo>
                <a:cubicBezTo>
                  <a:pt x="0" y="846776"/>
                  <a:pt x="101173" y="543630"/>
                  <a:pt x="284911" y="330315"/>
                </a:cubicBezTo>
                <a:cubicBezTo>
                  <a:pt x="374812" y="225981"/>
                  <a:pt x="482643" y="144883"/>
                  <a:pt x="605414" y="89320"/>
                </a:cubicBezTo>
                <a:cubicBezTo>
                  <a:pt x="736415" y="30080"/>
                  <a:pt x="884243" y="0"/>
                  <a:pt x="104486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67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29C77A-797C-0795-DFE2-860B3443EBC5}"/>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5400" kern="1200">
                <a:solidFill>
                  <a:schemeClr val="bg1"/>
                </a:solidFill>
                <a:latin typeface="+mj-lt"/>
                <a:ea typeface="+mj-ea"/>
                <a:cs typeface="+mj-cs"/>
              </a:rPr>
              <a:t>SDSS DR17</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797642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FE9C-41FC-8D02-B7D0-4AD2CCA52FDA}"/>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r>
              <a:rPr lang="es-CL" dirty="0"/>
              <a:t>Columnas de datos pt1 - identificadores</a:t>
            </a:r>
          </a:p>
        </p:txBody>
      </p:sp>
      <p:sp>
        <p:nvSpPr>
          <p:cNvPr id="4" name="Rectangle 1">
            <a:extLst>
              <a:ext uri="{FF2B5EF4-FFF2-40B4-BE49-F238E27FC236}">
                <a16:creationId xmlns:a16="http://schemas.microsoft.com/office/drawing/2014/main" id="{14116820-7311-6AE9-9EBD-2EBC8C63DAC1}"/>
              </a:ext>
            </a:extLst>
          </p:cNvPr>
          <p:cNvSpPr>
            <a:spLocks noGrp="1" noChangeArrowheads="1"/>
          </p:cNvSpPr>
          <p:nvPr>
            <p:ph idx="1"/>
          </p:nvPr>
        </p:nvSpPr>
        <p:spPr bwMode="auto">
          <a:xfrm>
            <a:off x="530678" y="2077597"/>
            <a:ext cx="1113064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alpha</a:t>
            </a:r>
            <a:r>
              <a:rPr kumimoji="0" lang="es-US" altLang="es-US" sz="2000" b="0" i="0" u="none" strike="noStrike" cap="none" normalizeH="0" baseline="0" dirty="0">
                <a:ln>
                  <a:noFill/>
                </a:ln>
                <a:solidFill>
                  <a:schemeClr val="tx1"/>
                </a:solidFill>
                <a:effectLst/>
                <a:latin typeface="Arial" panose="020B0604020202020204" pitchFamily="34" charset="0"/>
              </a:rPr>
              <a:t>: Ángulo de ascensión recta (coordenada equivalente a la longitud celeste), en la época J2000.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a:ln>
                  <a:noFill/>
                </a:ln>
                <a:solidFill>
                  <a:schemeClr val="tx1"/>
                </a:solidFill>
                <a:effectLst/>
                <a:latin typeface="Arial" panose="020B0604020202020204" pitchFamily="34" charset="0"/>
              </a:rPr>
              <a:t>delta</a:t>
            </a:r>
            <a:r>
              <a:rPr kumimoji="0" lang="es-US" altLang="es-US" sz="2000" b="0" i="0" u="none" strike="noStrike" cap="none" normalizeH="0" baseline="0" dirty="0">
                <a:ln>
                  <a:noFill/>
                </a:ln>
                <a:solidFill>
                  <a:schemeClr val="tx1"/>
                </a:solidFill>
                <a:effectLst/>
                <a:latin typeface="Arial" panose="020B0604020202020204" pitchFamily="34" charset="0"/>
              </a:rPr>
              <a:t>: Ángulo de declinación (coordenada equivalente a la latitud celeste), en la época J2000.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US" altLang="es-US"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obj_ID</a:t>
            </a:r>
            <a:r>
              <a:rPr kumimoji="0" lang="es-US" altLang="es-US" sz="2000" b="0" i="0" u="none" strike="noStrike" cap="none" normalizeH="0" baseline="0" dirty="0">
                <a:ln>
                  <a:noFill/>
                </a:ln>
                <a:solidFill>
                  <a:schemeClr val="tx1"/>
                </a:solidFill>
                <a:effectLst/>
                <a:latin typeface="Arial" panose="020B0604020202020204" pitchFamily="34" charset="0"/>
              </a:rPr>
              <a:t>: Identificador del objeto, un valor único que identifica el objeto en el catálogo de imágenes utilizado por el </a:t>
            </a:r>
            <a:r>
              <a:rPr kumimoji="0" lang="es-US" altLang="es-US" sz="2000" b="0" i="1" u="none" strike="noStrike" cap="none" normalizeH="0" baseline="0" dirty="0" err="1">
                <a:ln>
                  <a:noFill/>
                </a:ln>
                <a:solidFill>
                  <a:schemeClr val="tx1"/>
                </a:solidFill>
                <a:effectLst/>
                <a:latin typeface="Arial" panose="020B0604020202020204" pitchFamily="34" charset="0"/>
              </a:rPr>
              <a:t>Catalog</a:t>
            </a:r>
            <a:r>
              <a:rPr kumimoji="0" lang="es-US" altLang="es-US" sz="2000" b="0" i="1" u="none" strike="noStrike" cap="none" normalizeH="0" baseline="0" dirty="0">
                <a:ln>
                  <a:noFill/>
                </a:ln>
                <a:solidFill>
                  <a:schemeClr val="tx1"/>
                </a:solidFill>
                <a:effectLst/>
                <a:latin typeface="Arial" panose="020B0604020202020204" pitchFamily="34" charset="0"/>
              </a:rPr>
              <a:t> Archive Server</a:t>
            </a:r>
            <a:r>
              <a:rPr kumimoji="0" lang="es-US" altLang="es-US" sz="2000" b="0" i="0" u="none" strike="noStrike" cap="none" normalizeH="0" baseline="0" dirty="0">
                <a:ln>
                  <a:noFill/>
                </a:ln>
                <a:solidFill>
                  <a:schemeClr val="tx1"/>
                </a:solidFill>
                <a:effectLst/>
                <a:latin typeface="Arial" panose="020B0604020202020204" pitchFamily="34" charset="0"/>
              </a:rPr>
              <a:t> (CAS)..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run_ID</a:t>
            </a:r>
            <a:r>
              <a:rPr kumimoji="0" lang="es-US" altLang="es-US" sz="2000" b="0" i="0" u="none" strike="noStrike" cap="none" normalizeH="0" baseline="0" dirty="0">
                <a:ln>
                  <a:noFill/>
                </a:ln>
                <a:solidFill>
                  <a:schemeClr val="tx1"/>
                </a:solidFill>
                <a:effectLst/>
                <a:latin typeface="Arial" panose="020B0604020202020204" pitchFamily="34" charset="0"/>
              </a:rPr>
              <a:t>: Número de la ejecución, utilizado para identificar el escaneo específico de las observaciones.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rereun_ID</a:t>
            </a:r>
            <a:r>
              <a:rPr kumimoji="0" lang="es-US" altLang="es-US" sz="2000" b="0" i="0" u="none" strike="noStrike" cap="none" normalizeH="0" baseline="0" dirty="0">
                <a:ln>
                  <a:noFill/>
                </a:ln>
                <a:solidFill>
                  <a:schemeClr val="tx1"/>
                </a:solidFill>
                <a:effectLst/>
                <a:latin typeface="Arial" panose="020B0604020202020204" pitchFamily="34" charset="0"/>
              </a:rPr>
              <a:t>: Número de la </a:t>
            </a:r>
            <a:r>
              <a:rPr kumimoji="0" lang="es-US" altLang="es-US" sz="2000" b="0" i="0" u="none" strike="noStrike" cap="none" normalizeH="0" baseline="0" dirty="0" err="1">
                <a:ln>
                  <a:noFill/>
                </a:ln>
                <a:solidFill>
                  <a:schemeClr val="tx1"/>
                </a:solidFill>
                <a:effectLst/>
                <a:latin typeface="Arial" panose="020B0604020202020204" pitchFamily="34" charset="0"/>
              </a:rPr>
              <a:t>re-ejecución</a:t>
            </a:r>
            <a:r>
              <a:rPr kumimoji="0" lang="es-US" altLang="es-US" sz="2000" b="0" i="0" u="none" strike="noStrike" cap="none" normalizeH="0" baseline="0" dirty="0">
                <a:ln>
                  <a:noFill/>
                </a:ln>
                <a:solidFill>
                  <a:schemeClr val="tx1"/>
                </a:solidFill>
                <a:effectLst/>
                <a:latin typeface="Arial" panose="020B0604020202020204" pitchFamily="34" charset="0"/>
              </a:rPr>
              <a:t>, especifica cómo se procesó la imagen.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cam_col</a:t>
            </a:r>
            <a:r>
              <a:rPr kumimoji="0" lang="es-US" altLang="es-US" sz="2000" b="0" i="0" u="none" strike="noStrike" cap="none" normalizeH="0" baseline="0" dirty="0">
                <a:ln>
                  <a:noFill/>
                </a:ln>
                <a:solidFill>
                  <a:schemeClr val="tx1"/>
                </a:solidFill>
                <a:effectLst/>
                <a:latin typeface="Arial" panose="020B0604020202020204" pitchFamily="34" charset="0"/>
              </a:rPr>
              <a:t>: Columna de la cámara que identifica la línea de escaneo dentro de la ejecución.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field_ID</a:t>
            </a:r>
            <a:r>
              <a:rPr kumimoji="0" lang="es-US" altLang="es-US" sz="2000" b="0" i="0" u="none" strike="noStrike" cap="none" normalizeH="0" baseline="0" dirty="0">
                <a:ln>
                  <a:noFill/>
                </a:ln>
                <a:solidFill>
                  <a:schemeClr val="tx1"/>
                </a:solidFill>
                <a:effectLst/>
                <a:latin typeface="Arial" panose="020B0604020202020204" pitchFamily="34" charset="0"/>
              </a:rPr>
              <a:t>: Número de campo que identifica cada campo de observación.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2000" b="1" i="0" u="none" strike="noStrike" cap="none" normalizeH="0" baseline="0" dirty="0" err="1">
                <a:ln>
                  <a:noFill/>
                </a:ln>
                <a:solidFill>
                  <a:schemeClr val="tx1"/>
                </a:solidFill>
                <a:effectLst/>
                <a:latin typeface="Arial" panose="020B0604020202020204" pitchFamily="34" charset="0"/>
              </a:rPr>
              <a:t>fiber_ID</a:t>
            </a:r>
            <a:r>
              <a:rPr kumimoji="0" lang="es-US" altLang="es-US" sz="2000" b="0" i="0" u="none" strike="noStrike" cap="none" normalizeH="0" baseline="0" dirty="0">
                <a:ln>
                  <a:noFill/>
                </a:ln>
                <a:solidFill>
                  <a:schemeClr val="tx1"/>
                </a:solidFill>
                <a:effectLst/>
                <a:latin typeface="Arial" panose="020B0604020202020204" pitchFamily="34" charset="0"/>
              </a:rPr>
              <a:t>: Identificador de la fibra óptica, que identifica la fibra que apuntó la luz en el plano focal durante cada observación. </a:t>
            </a:r>
          </a:p>
        </p:txBody>
      </p:sp>
    </p:spTree>
    <p:extLst>
      <p:ext uri="{BB962C8B-B14F-4D97-AF65-F5344CB8AC3E}">
        <p14:creationId xmlns:p14="http://schemas.microsoft.com/office/powerpoint/2010/main" val="68705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6FA6-F525-B310-8359-0C2053D6459A}"/>
              </a:ext>
            </a:extLst>
          </p:cNvPr>
          <p:cNvSpPr>
            <a:spLocks noGrp="1"/>
          </p:cNvSpPr>
          <p:nvPr>
            <p:ph type="title"/>
          </p:nvPr>
        </p:nvSpPr>
        <p:spPr/>
        <p:txBody>
          <a:bodyPr/>
          <a:lstStyle/>
          <a:p>
            <a:r>
              <a:rPr lang="es-CL" dirty="0"/>
              <a:t>Como representamos datos: Matrices</a:t>
            </a:r>
          </a:p>
        </p:txBody>
      </p:sp>
      <p:pic>
        <p:nvPicPr>
          <p:cNvPr id="3074" name="Picture 2" descr="What do you mean by Curse of Dimensionality? What are the different ...">
            <a:extLst>
              <a:ext uri="{FF2B5EF4-FFF2-40B4-BE49-F238E27FC236}">
                <a16:creationId xmlns:a16="http://schemas.microsoft.com/office/drawing/2014/main" id="{4BCE00B5-B533-36E8-C18A-0FFCB4CFC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362075"/>
            <a:ext cx="118300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64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C11D-D56C-5941-3082-A980FBC56D1B}"/>
              </a:ext>
            </a:extLst>
          </p:cNvPr>
          <p:cNvSpPr>
            <a:spLocks noGrp="1"/>
          </p:cNvSpPr>
          <p:nvPr>
            <p:ph type="title"/>
          </p:nvPr>
        </p:nvSpPr>
        <p:spPr/>
        <p:style>
          <a:lnRef idx="2">
            <a:schemeClr val="dk1">
              <a:shade val="15000"/>
            </a:schemeClr>
          </a:lnRef>
          <a:fillRef idx="1">
            <a:schemeClr val="dk1"/>
          </a:fillRef>
          <a:effectRef idx="0">
            <a:schemeClr val="dk1"/>
          </a:effectRef>
          <a:fontRef idx="minor">
            <a:schemeClr val="lt1"/>
          </a:fontRef>
        </p:style>
        <p:txBody>
          <a:bodyPr/>
          <a:lstStyle/>
          <a:p>
            <a:r>
              <a:rPr lang="es-CL" dirty="0"/>
              <a:t>Columnas de datos pt2 - variables</a:t>
            </a:r>
          </a:p>
        </p:txBody>
      </p:sp>
      <p:sp>
        <p:nvSpPr>
          <p:cNvPr id="3" name="Content Placeholder 2">
            <a:extLst>
              <a:ext uri="{FF2B5EF4-FFF2-40B4-BE49-F238E27FC236}">
                <a16:creationId xmlns:a16="http://schemas.microsoft.com/office/drawing/2014/main" id="{B8AD6383-8C21-B614-F520-9EA098CD2D75}"/>
              </a:ext>
            </a:extLst>
          </p:cNvPr>
          <p:cNvSpPr>
            <a:spLocks noGrp="1"/>
          </p:cNvSpPr>
          <p:nvPr>
            <p:ph idx="1"/>
          </p:nvPr>
        </p:nvSpPr>
        <p:spPr>
          <a:xfrm>
            <a:off x="838200" y="1937287"/>
            <a:ext cx="10515600" cy="4555587"/>
          </a:xfrm>
        </p:spPr>
        <p:txBody>
          <a:bodyPr>
            <a:normAutofit/>
          </a:bodyPr>
          <a:lstStyle/>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err="1">
                <a:ln>
                  <a:noFill/>
                </a:ln>
                <a:solidFill>
                  <a:schemeClr val="tx1"/>
                </a:solidFill>
                <a:effectLst/>
                <a:latin typeface="Arial" panose="020B0604020202020204" pitchFamily="34" charset="0"/>
              </a:rPr>
              <a:t>spec_obj_ID</a:t>
            </a:r>
            <a:r>
              <a:rPr kumimoji="0" lang="es-US" altLang="es-US" sz="1800" b="0" i="0" u="none" strike="noStrike" cap="none" normalizeH="0" baseline="0" dirty="0">
                <a:ln>
                  <a:noFill/>
                </a:ln>
                <a:solidFill>
                  <a:schemeClr val="tx1"/>
                </a:solidFill>
                <a:effectLst/>
                <a:latin typeface="Arial" panose="020B0604020202020204" pitchFamily="34" charset="0"/>
              </a:rPr>
              <a:t>: Identificador único utilizado para objetos espectroscópicos ópticos </a:t>
            </a:r>
          </a:p>
          <a:p>
            <a:pPr marL="0" marR="0" lvl="0" indent="0" algn="l" defTabSz="914400" rtl="0" eaLnBrk="0" fontAlgn="base" latinLnBrk="0" hangingPunct="0">
              <a:lnSpc>
                <a:spcPct val="120000"/>
              </a:lnSpc>
              <a:spcBef>
                <a:spcPct val="0"/>
              </a:spcBef>
              <a:spcAft>
                <a:spcPct val="0"/>
              </a:spcAft>
              <a:buClrTx/>
              <a:buSzTx/>
              <a:buNone/>
              <a:tabLst/>
            </a:pPr>
            <a:r>
              <a:rPr lang="es-US" altLang="es-US" sz="1800" dirty="0">
                <a:latin typeface="Arial" panose="020B0604020202020204" pitchFamily="34" charset="0"/>
              </a:rPr>
              <a:t>	</a:t>
            </a:r>
            <a:r>
              <a:rPr kumimoji="0" lang="es-US" altLang="es-US" sz="1800" b="0" i="0" u="none" strike="noStrike" cap="none" normalizeH="0" baseline="0" dirty="0">
                <a:ln>
                  <a:noFill/>
                </a:ln>
                <a:solidFill>
                  <a:schemeClr val="tx1"/>
                </a:solidFill>
                <a:effectLst/>
                <a:latin typeface="Arial" panose="020B0604020202020204" pitchFamily="34" charset="0"/>
              </a:rPr>
              <a:t>(esto significa que dos observaciones diferentes con el mismo </a:t>
            </a:r>
            <a:r>
              <a:rPr kumimoji="0" lang="es-US" altLang="es-US" sz="1800" b="0" i="1" u="none" strike="noStrike" cap="none" normalizeH="0" baseline="0" dirty="0" err="1">
                <a:ln>
                  <a:noFill/>
                </a:ln>
                <a:solidFill>
                  <a:schemeClr val="tx1"/>
                </a:solidFill>
                <a:effectLst/>
                <a:latin typeface="Arial" panose="020B0604020202020204" pitchFamily="34" charset="0"/>
              </a:rPr>
              <a:t>spec_obj_ID</a:t>
            </a:r>
            <a:r>
              <a:rPr kumimoji="0" lang="es-US" altLang="es-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20000"/>
              </a:lnSpc>
              <a:spcBef>
                <a:spcPct val="0"/>
              </a:spcBef>
              <a:spcAft>
                <a:spcPct val="0"/>
              </a:spcAft>
              <a:buClrTx/>
              <a:buSzTx/>
              <a:buNone/>
              <a:tabLst/>
            </a:pPr>
            <a:r>
              <a:rPr lang="es-US" altLang="es-US" sz="1800" dirty="0">
                <a:latin typeface="Arial" panose="020B0604020202020204" pitchFamily="34" charset="0"/>
              </a:rPr>
              <a:t>	</a:t>
            </a:r>
            <a:r>
              <a:rPr kumimoji="0" lang="es-US" altLang="es-US" sz="1800" b="0" i="0" u="none" strike="noStrike" cap="none" normalizeH="0" baseline="0" dirty="0">
                <a:ln>
                  <a:noFill/>
                </a:ln>
                <a:solidFill>
                  <a:schemeClr val="tx1"/>
                </a:solidFill>
                <a:effectLst/>
                <a:latin typeface="Arial" panose="020B0604020202020204" pitchFamily="34" charset="0"/>
              </a:rPr>
              <a:t>deben compartir la misma clasificación).</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err="1">
                <a:ln>
                  <a:noFill/>
                </a:ln>
                <a:solidFill>
                  <a:schemeClr val="tx1"/>
                </a:solidFill>
                <a:effectLst/>
                <a:latin typeface="Arial" panose="020B0604020202020204" pitchFamily="34" charset="0"/>
              </a:rPr>
              <a:t>plate</a:t>
            </a:r>
            <a:r>
              <a:rPr kumimoji="0" lang="es-US" altLang="es-US" sz="1800" b="0" i="0" u="none" strike="noStrike" cap="none" normalizeH="0" baseline="0" dirty="0">
                <a:ln>
                  <a:noFill/>
                </a:ln>
                <a:solidFill>
                  <a:schemeClr val="tx1"/>
                </a:solidFill>
                <a:effectLst/>
                <a:latin typeface="Arial" panose="020B0604020202020204" pitchFamily="34" charset="0"/>
              </a:rPr>
              <a:t>: Identificador de la placa, que identifica cada placa en el </a:t>
            </a:r>
            <a:r>
              <a:rPr kumimoji="0" lang="es-US" altLang="es-US" sz="1800" b="0" i="1" u="none" strike="noStrike" cap="none" normalizeH="0" baseline="0" dirty="0">
                <a:ln>
                  <a:noFill/>
                </a:ln>
                <a:solidFill>
                  <a:schemeClr val="tx1"/>
                </a:solidFill>
                <a:effectLst/>
                <a:latin typeface="Arial" panose="020B0604020202020204" pitchFamily="34" charset="0"/>
              </a:rPr>
              <a:t>Sloan Digital </a:t>
            </a:r>
            <a:r>
              <a:rPr kumimoji="0" lang="es-US" altLang="es-US" sz="1800" b="0" i="1" u="none" strike="noStrike" cap="none" normalizeH="0" baseline="0" dirty="0" err="1">
                <a:ln>
                  <a:noFill/>
                </a:ln>
                <a:solidFill>
                  <a:schemeClr val="tx1"/>
                </a:solidFill>
                <a:effectLst/>
                <a:latin typeface="Arial" panose="020B0604020202020204" pitchFamily="34" charset="0"/>
              </a:rPr>
              <a:t>Sky</a:t>
            </a:r>
            <a:r>
              <a:rPr kumimoji="0" lang="es-US" altLang="es-US" sz="1800" b="0" i="1" u="none" strike="noStrike" cap="none" normalizeH="0" baseline="0" dirty="0">
                <a:ln>
                  <a:noFill/>
                </a:ln>
                <a:solidFill>
                  <a:schemeClr val="tx1"/>
                </a:solidFill>
                <a:effectLst/>
                <a:latin typeface="Arial" panose="020B0604020202020204" pitchFamily="34" charset="0"/>
              </a:rPr>
              <a:t> </a:t>
            </a:r>
            <a:r>
              <a:rPr kumimoji="0" lang="es-US" altLang="es-US" sz="1800" b="0" i="1" u="none" strike="noStrike" cap="none" normalizeH="0" baseline="0" dirty="0" err="1">
                <a:ln>
                  <a:noFill/>
                </a:ln>
                <a:solidFill>
                  <a:schemeClr val="tx1"/>
                </a:solidFill>
                <a:effectLst/>
                <a:latin typeface="Arial" panose="020B0604020202020204" pitchFamily="34" charset="0"/>
              </a:rPr>
              <a:t>Survey</a:t>
            </a:r>
            <a:r>
              <a:rPr kumimoji="0" lang="es-US" altLang="es-US" sz="1800" b="0" i="0" u="none" strike="noStrike" cap="none" normalizeH="0" baseline="0" dirty="0">
                <a:ln>
                  <a:noFill/>
                </a:ln>
                <a:solidFill>
                  <a:schemeClr val="tx1"/>
                </a:solidFill>
                <a:effectLst/>
                <a:latin typeface="Arial" panose="020B0604020202020204" pitchFamily="34" charset="0"/>
              </a:rPr>
              <a:t> (SDSS).</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MJD</a:t>
            </a:r>
            <a:r>
              <a:rPr kumimoji="0" lang="es-US" altLang="es-US" sz="1800" b="0" i="0" u="none" strike="noStrike" cap="none" normalizeH="0" baseline="0" dirty="0">
                <a:ln>
                  <a:noFill/>
                </a:ln>
                <a:solidFill>
                  <a:schemeClr val="tx1"/>
                </a:solidFill>
                <a:effectLst/>
                <a:latin typeface="Arial" panose="020B0604020202020204" pitchFamily="34" charset="0"/>
              </a:rPr>
              <a:t>: Fecha juliana modificada, usada para indicar cuándo se tomaron los datos del SDSS.</a:t>
            </a:r>
            <a:endParaRPr kumimoji="0" lang="es-US" altLang="es-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u</a:t>
            </a:r>
            <a:r>
              <a:rPr kumimoji="0" lang="es-US" altLang="es-US" sz="1800" b="0" i="0" u="none" strike="noStrike" cap="none" normalizeH="0" baseline="0" dirty="0">
                <a:ln>
                  <a:noFill/>
                </a:ln>
                <a:solidFill>
                  <a:schemeClr val="tx1"/>
                </a:solidFill>
                <a:effectLst/>
                <a:latin typeface="Arial" panose="020B0604020202020204" pitchFamily="34" charset="0"/>
              </a:rPr>
              <a:t>: Filtro de luz ultravioleta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g</a:t>
            </a:r>
            <a:r>
              <a:rPr kumimoji="0" lang="es-US" altLang="es-US" sz="1800" b="0" i="0" u="none" strike="noStrike" cap="none" normalizeH="0" baseline="0" dirty="0">
                <a:ln>
                  <a:noFill/>
                </a:ln>
                <a:solidFill>
                  <a:schemeClr val="tx1"/>
                </a:solidFill>
                <a:effectLst/>
                <a:latin typeface="Arial" panose="020B0604020202020204" pitchFamily="34" charset="0"/>
              </a:rPr>
              <a:t>: Filtro de luz verde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r</a:t>
            </a:r>
            <a:r>
              <a:rPr kumimoji="0" lang="es-US" altLang="es-US" sz="1800" b="0" i="0" u="none" strike="noStrike" cap="none" normalizeH="0" baseline="0" dirty="0">
                <a:ln>
                  <a:noFill/>
                </a:ln>
                <a:solidFill>
                  <a:schemeClr val="tx1"/>
                </a:solidFill>
                <a:effectLst/>
                <a:latin typeface="Arial" panose="020B0604020202020204" pitchFamily="34" charset="0"/>
              </a:rPr>
              <a:t>: Filtro de luz roja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i</a:t>
            </a:r>
            <a:r>
              <a:rPr kumimoji="0" lang="es-US" altLang="es-US" sz="1800" b="0" i="0" u="none" strike="noStrike" cap="none" normalizeH="0" baseline="0" dirty="0">
                <a:ln>
                  <a:noFill/>
                </a:ln>
                <a:solidFill>
                  <a:schemeClr val="tx1"/>
                </a:solidFill>
                <a:effectLst/>
                <a:latin typeface="Arial" panose="020B0604020202020204" pitchFamily="34" charset="0"/>
              </a:rPr>
              <a:t>: Filtro de luz infrarroja cercana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z</a:t>
            </a:r>
            <a:r>
              <a:rPr kumimoji="0" lang="es-US" altLang="es-US" sz="1800" b="0" i="0" u="none" strike="noStrike" cap="none" normalizeH="0" baseline="0" dirty="0">
                <a:ln>
                  <a:noFill/>
                </a:ln>
                <a:solidFill>
                  <a:schemeClr val="tx1"/>
                </a:solidFill>
                <a:effectLst/>
                <a:latin typeface="Arial" panose="020B0604020202020204" pitchFamily="34" charset="0"/>
              </a:rPr>
              <a:t>: Filtro de luz infrarroja en el sistema fotométrico.</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es-US" altLang="es-US" sz="1800" b="1" i="0" u="none" strike="noStrike" cap="none" normalizeH="0" baseline="0" dirty="0">
                <a:ln>
                  <a:noFill/>
                </a:ln>
                <a:solidFill>
                  <a:schemeClr val="tx1"/>
                </a:solidFill>
                <a:effectLst/>
                <a:latin typeface="Arial" panose="020B0604020202020204" pitchFamily="34" charset="0"/>
              </a:rPr>
              <a:t>redshift</a:t>
            </a:r>
            <a:r>
              <a:rPr kumimoji="0" lang="es-US" altLang="es-US" sz="1800" b="0" i="0" u="none" strike="noStrike" cap="none" normalizeH="0" baseline="0" dirty="0">
                <a:ln>
                  <a:noFill/>
                </a:ln>
                <a:solidFill>
                  <a:schemeClr val="tx1"/>
                </a:solidFill>
                <a:effectLst/>
                <a:latin typeface="Arial" panose="020B0604020202020204" pitchFamily="34" charset="0"/>
              </a:rPr>
              <a:t>: Valor de desplazamiento al rojo, basado en el aumento de la longitud de onda de la luz.</a:t>
            </a:r>
          </a:p>
          <a:p>
            <a:pPr marL="0" marR="0" lvl="0" indent="0" algn="l" defTabSz="914400" rtl="0" eaLnBrk="0" fontAlgn="base" latinLnBrk="0" hangingPunct="0">
              <a:lnSpc>
                <a:spcPct val="120000"/>
              </a:lnSpc>
              <a:spcBef>
                <a:spcPct val="0"/>
              </a:spcBef>
              <a:spcAft>
                <a:spcPct val="0"/>
              </a:spcAft>
              <a:buClrTx/>
              <a:buSzTx/>
              <a:buFontTx/>
              <a:buChar char="•"/>
              <a:tabLst/>
            </a:pPr>
            <a:endParaRPr kumimoji="0" lang="es-US" altLang="es-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20000"/>
              </a:lnSpc>
              <a:spcBef>
                <a:spcPct val="0"/>
              </a:spcBef>
              <a:spcAft>
                <a:spcPct val="0"/>
              </a:spcAft>
              <a:buFontTx/>
              <a:buChar char="•"/>
            </a:pPr>
            <a:r>
              <a:rPr kumimoji="0" lang="es-US" altLang="es-US" sz="1800" b="1" i="0" u="none" strike="noStrike" cap="none" normalizeH="0" baseline="0" dirty="0" err="1">
                <a:ln>
                  <a:noFill/>
                </a:ln>
                <a:solidFill>
                  <a:schemeClr val="tx1"/>
                </a:solidFill>
                <a:effectLst/>
                <a:latin typeface="Arial" panose="020B0604020202020204" pitchFamily="34" charset="0"/>
              </a:rPr>
              <a:t>class</a:t>
            </a:r>
            <a:r>
              <a:rPr kumimoji="0" lang="es-US" altLang="es-US" sz="1800" b="0" i="0" u="none" strike="noStrike" cap="none" normalizeH="0" baseline="0" dirty="0">
                <a:ln>
                  <a:noFill/>
                </a:ln>
                <a:solidFill>
                  <a:schemeClr val="tx1"/>
                </a:solidFill>
                <a:effectLst/>
                <a:latin typeface="Arial" panose="020B0604020202020204" pitchFamily="34" charset="0"/>
              </a:rPr>
              <a:t>: Clase del objeto, que indica si es una galaxia, estrella o cuásar.</a:t>
            </a:r>
          </a:p>
        </p:txBody>
      </p:sp>
    </p:spTree>
    <p:extLst>
      <p:ext uri="{BB962C8B-B14F-4D97-AF65-F5344CB8AC3E}">
        <p14:creationId xmlns:p14="http://schemas.microsoft.com/office/powerpoint/2010/main" val="152408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0AD7C54-1794-D634-E8EC-2A733119039D}"/>
              </a:ext>
            </a:extLst>
          </p:cNvPr>
          <p:cNvSpPr>
            <a:spLocks noGrp="1"/>
          </p:cNvSpPr>
          <p:nvPr>
            <p:ph type="title"/>
          </p:nvPr>
        </p:nvSpPr>
        <p:spPr>
          <a:xfrm>
            <a:off x="838200" y="1391619"/>
            <a:ext cx="4905401" cy="4042196"/>
          </a:xfrm>
        </p:spPr>
        <p:txBody>
          <a:bodyPr>
            <a:normAutofit/>
          </a:bodyPr>
          <a:lstStyle/>
          <a:p>
            <a:pPr algn="ctr"/>
            <a:r>
              <a:rPr lang="es-CL" dirty="0">
                <a:solidFill>
                  <a:schemeClr val="bg1"/>
                </a:solidFill>
              </a:rPr>
              <a:t>Qué variables son útiles?</a:t>
            </a:r>
          </a:p>
        </p:txBody>
      </p:sp>
      <p:sp>
        <p:nvSpPr>
          <p:cNvPr id="3" name="Content Placeholder 2">
            <a:extLst>
              <a:ext uri="{FF2B5EF4-FFF2-40B4-BE49-F238E27FC236}">
                <a16:creationId xmlns:a16="http://schemas.microsoft.com/office/drawing/2014/main" id="{498A5DBE-25A5-80D3-9D44-77B2A73028B8}"/>
              </a:ext>
            </a:extLst>
          </p:cNvPr>
          <p:cNvSpPr>
            <a:spLocks noGrp="1"/>
          </p:cNvSpPr>
          <p:nvPr>
            <p:ph idx="1"/>
          </p:nvPr>
        </p:nvSpPr>
        <p:spPr>
          <a:xfrm>
            <a:off x="6477270" y="1130846"/>
            <a:ext cx="4974771" cy="4351338"/>
          </a:xfrm>
        </p:spPr>
        <p:txBody>
          <a:bodyPr>
            <a:normAutofit/>
          </a:bodyPr>
          <a:lstStyle/>
          <a:p>
            <a:endParaRPr lang="es-CL" dirty="0">
              <a:solidFill>
                <a:schemeClr val="bg1"/>
              </a:solidFill>
            </a:endParaRPr>
          </a:p>
          <a:p>
            <a:r>
              <a:rPr lang="es-CL" dirty="0">
                <a:solidFill>
                  <a:schemeClr val="bg1"/>
                </a:solidFill>
              </a:rPr>
              <a:t>Esperamos que sean útiles variables relacionadas a la luz, posición o placas</a:t>
            </a:r>
          </a:p>
          <a:p>
            <a:endParaRPr lang="es-CL" dirty="0">
              <a:solidFill>
                <a:schemeClr val="bg1"/>
              </a:solidFill>
            </a:endParaRPr>
          </a:p>
          <a:p>
            <a:r>
              <a:rPr lang="es-CL" dirty="0">
                <a:solidFill>
                  <a:schemeClr val="bg1"/>
                </a:solidFill>
              </a:rPr>
              <a:t>Esperamos que </a:t>
            </a:r>
            <a:r>
              <a:rPr lang="es-CL" dirty="0" err="1">
                <a:solidFill>
                  <a:schemeClr val="bg1"/>
                </a:solidFill>
              </a:rPr>
              <a:t>features</a:t>
            </a:r>
            <a:r>
              <a:rPr lang="es-CL" dirty="0">
                <a:solidFill>
                  <a:schemeClr val="bg1"/>
                </a:solidFill>
              </a:rPr>
              <a:t> como </a:t>
            </a:r>
            <a:r>
              <a:rPr lang="es-CL" dirty="0" err="1">
                <a:solidFill>
                  <a:schemeClr val="bg1"/>
                </a:solidFill>
              </a:rPr>
              <a:t>ID’s</a:t>
            </a:r>
            <a:r>
              <a:rPr lang="es-CL" dirty="0">
                <a:solidFill>
                  <a:schemeClr val="bg1"/>
                </a:solidFill>
              </a:rPr>
              <a:t> no ser de gran importancia para decirnos que tipo de objeto es</a:t>
            </a:r>
          </a:p>
        </p:txBody>
      </p:sp>
    </p:spTree>
    <p:extLst>
      <p:ext uri="{BB962C8B-B14F-4D97-AF65-F5344CB8AC3E}">
        <p14:creationId xmlns:p14="http://schemas.microsoft.com/office/powerpoint/2010/main" val="2581510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F04DE-05A1-0534-014D-0D54354DABE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programar</a:t>
            </a:r>
          </a:p>
        </p:txBody>
      </p:sp>
      <p:pic>
        <p:nvPicPr>
          <p:cNvPr id="6" name="Graphic 5" descr="PC">
            <a:extLst>
              <a:ext uri="{FF2B5EF4-FFF2-40B4-BE49-F238E27FC236}">
                <a16:creationId xmlns:a16="http://schemas.microsoft.com/office/drawing/2014/main" id="{C8C3D417-E5F5-9B08-FADA-444F6FDF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532" y="1590560"/>
            <a:ext cx="4394199" cy="4394199"/>
          </a:xfrm>
          <a:prstGeom prst="rect">
            <a:avLst/>
          </a:prstGeom>
        </p:spPr>
      </p:pic>
      <p:sp>
        <p:nvSpPr>
          <p:cNvPr id="5" name="TextBox 4">
            <a:extLst>
              <a:ext uri="{FF2B5EF4-FFF2-40B4-BE49-F238E27FC236}">
                <a16:creationId xmlns:a16="http://schemas.microsoft.com/office/drawing/2014/main" id="{DACF878E-005C-35FD-B21D-8BDB4ACBDE28}"/>
              </a:ext>
            </a:extLst>
          </p:cNvPr>
          <p:cNvSpPr txBox="1"/>
          <p:nvPr/>
        </p:nvSpPr>
        <p:spPr>
          <a:xfrm>
            <a:off x="5671457" y="2910496"/>
            <a:ext cx="6096000" cy="1200329"/>
          </a:xfrm>
          <a:prstGeom prst="rect">
            <a:avLst/>
          </a:prstGeom>
          <a:noFill/>
        </p:spPr>
        <p:txBody>
          <a:bodyPr wrap="square">
            <a:spAutoFit/>
          </a:bodyPr>
          <a:lstStyle/>
          <a:p>
            <a:r>
              <a:rPr lang="es-CL" dirty="0"/>
              <a:t>Esta actividad tiene de objetivos</a:t>
            </a:r>
          </a:p>
          <a:p>
            <a:pPr marL="285750" indent="-285750">
              <a:buFont typeface="Arial" panose="020B0604020202020204" pitchFamily="34" charset="0"/>
              <a:buChar char="•"/>
            </a:pPr>
            <a:r>
              <a:rPr lang="es-CL" dirty="0"/>
              <a:t>Limpiar los datos, reducir la cantidad de variables</a:t>
            </a:r>
          </a:p>
          <a:p>
            <a:pPr marL="285750" indent="-285750">
              <a:buFont typeface="Arial" panose="020B0604020202020204" pitchFamily="34" charset="0"/>
              <a:buChar char="•"/>
            </a:pPr>
            <a:r>
              <a:rPr lang="es-CL" dirty="0"/>
              <a:t>Aplicar algoritmos de clasificación</a:t>
            </a:r>
          </a:p>
          <a:p>
            <a:pPr marL="285750" indent="-285750">
              <a:buFont typeface="Arial" panose="020B0604020202020204" pitchFamily="34" charset="0"/>
              <a:buChar char="•"/>
            </a:pPr>
            <a:r>
              <a:rPr lang="es-CL" dirty="0"/>
              <a:t>Usar las métricas de </a:t>
            </a:r>
            <a:r>
              <a:rPr lang="es-CL" dirty="0" err="1"/>
              <a:t>clasficación</a:t>
            </a:r>
            <a:endParaRPr lang="es-CL" dirty="0"/>
          </a:p>
        </p:txBody>
      </p:sp>
    </p:spTree>
    <p:extLst>
      <p:ext uri="{BB962C8B-B14F-4D97-AF65-F5344CB8AC3E}">
        <p14:creationId xmlns:p14="http://schemas.microsoft.com/office/powerpoint/2010/main" val="2865019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AF849B-6F88-7120-1AA5-2FDA715B412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No supervisados</a:t>
            </a:r>
          </a:p>
        </p:txBody>
      </p:sp>
      <p:pic>
        <p:nvPicPr>
          <p:cNvPr id="1026" name="Picture 2" descr="A diagram of a computer&#10;&#10;Description automatically generated">
            <a:extLst>
              <a:ext uri="{FF2B5EF4-FFF2-40B4-BE49-F238E27FC236}">
                <a16:creationId xmlns:a16="http://schemas.microsoft.com/office/drawing/2014/main" id="{D091BFD6-88C3-76A0-D7D3-7C9A794CE3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90045" y="1675227"/>
            <a:ext cx="7811910"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676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flections on the Trinity (3) - Truth Unites">
            <a:extLst>
              <a:ext uri="{FF2B5EF4-FFF2-40B4-BE49-F238E27FC236}">
                <a16:creationId xmlns:a16="http://schemas.microsoft.com/office/drawing/2014/main" id="{88A9E02D-9C05-B82D-000B-D01F3FAFE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841" y="244490"/>
            <a:ext cx="6164317" cy="616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47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Art of Effective Visualization of Multi-dimensional Data | by Dipanjan  (DJ) Sarkar | Towards Data Science">
            <a:extLst>
              <a:ext uri="{FF2B5EF4-FFF2-40B4-BE49-F238E27FC236}">
                <a16:creationId xmlns:a16="http://schemas.microsoft.com/office/drawing/2014/main" id="{CD5DC62B-A61D-2730-4D4A-23E4BD642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22" r="1"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0BA60-151C-585D-0EE1-716893D8A8A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Datasets con muchas variables</a:t>
            </a:r>
          </a:p>
        </p:txBody>
      </p:sp>
    </p:spTree>
    <p:extLst>
      <p:ext uri="{BB962C8B-B14F-4D97-AF65-F5344CB8AC3E}">
        <p14:creationId xmlns:p14="http://schemas.microsoft.com/office/powerpoint/2010/main" val="94533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A chart of blood glucose levels&#10;&#10;Description automatically generated with medium confidence">
            <a:extLst>
              <a:ext uri="{FF2B5EF4-FFF2-40B4-BE49-F238E27FC236}">
                <a16:creationId xmlns:a16="http://schemas.microsoft.com/office/drawing/2014/main" id="{B023E9D5-D968-FFAA-36D1-81DBFD7A03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94403" y="643466"/>
            <a:ext cx="580319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022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Digit Recognizer | Kaggle">
            <a:extLst>
              <a:ext uri="{FF2B5EF4-FFF2-40B4-BE49-F238E27FC236}">
                <a16:creationId xmlns:a16="http://schemas.microsoft.com/office/drawing/2014/main" id="{A043265C-A547-D3CE-94EF-929F9361B3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6490" r="504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534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git Recognizer | Kaggle">
            <a:extLst>
              <a:ext uri="{FF2B5EF4-FFF2-40B4-BE49-F238E27FC236}">
                <a16:creationId xmlns:a16="http://schemas.microsoft.com/office/drawing/2014/main" id="{A043265C-A547-D3CE-94EF-929F9361B3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6490" r="504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2A47790-F721-D5C2-2727-7B051310404A}"/>
              </a:ext>
            </a:extLst>
          </p:cNvPr>
          <p:cNvPicPr>
            <a:picLocks noChangeAspect="1"/>
          </p:cNvPicPr>
          <p:nvPr/>
        </p:nvPicPr>
        <p:blipFill>
          <a:blip r:embed="rId3"/>
          <a:stretch>
            <a:fillRect/>
          </a:stretch>
        </p:blipFill>
        <p:spPr>
          <a:xfrm>
            <a:off x="0" y="654086"/>
            <a:ext cx="12192000" cy="5549827"/>
          </a:xfrm>
          <a:prstGeom prst="rect">
            <a:avLst/>
          </a:prstGeom>
        </p:spPr>
      </p:pic>
    </p:spTree>
    <p:extLst>
      <p:ext uri="{BB962C8B-B14F-4D97-AF65-F5344CB8AC3E}">
        <p14:creationId xmlns:p14="http://schemas.microsoft.com/office/powerpoint/2010/main" val="3222407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earch Computing - Example: classifying the MNIST dataset">
            <a:extLst>
              <a:ext uri="{FF2B5EF4-FFF2-40B4-BE49-F238E27FC236}">
                <a16:creationId xmlns:a16="http://schemas.microsoft.com/office/drawing/2014/main" id="{1A3B733F-8628-604B-CAAB-261D6C1A5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441" y="559676"/>
            <a:ext cx="5762559" cy="5738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734C042-D344-859D-A1DD-2D2425511DE9}"/>
              </a:ext>
            </a:extLst>
          </p:cNvPr>
          <p:cNvPicPr>
            <a:picLocks noChangeAspect="1"/>
          </p:cNvPicPr>
          <p:nvPr/>
        </p:nvPicPr>
        <p:blipFill>
          <a:blip r:embed="rId3"/>
          <a:stretch>
            <a:fillRect/>
          </a:stretch>
        </p:blipFill>
        <p:spPr>
          <a:xfrm>
            <a:off x="8179477" y="2008930"/>
            <a:ext cx="1810681" cy="1420070"/>
          </a:xfrm>
          <a:prstGeom prst="rect">
            <a:avLst/>
          </a:prstGeom>
        </p:spPr>
      </p:pic>
      <p:pic>
        <p:nvPicPr>
          <p:cNvPr id="7" name="Picture 6">
            <a:extLst>
              <a:ext uri="{FF2B5EF4-FFF2-40B4-BE49-F238E27FC236}">
                <a16:creationId xmlns:a16="http://schemas.microsoft.com/office/drawing/2014/main" id="{8CCABA5A-97B7-622C-0B65-CCDFB7758696}"/>
              </a:ext>
            </a:extLst>
          </p:cNvPr>
          <p:cNvPicPr>
            <a:picLocks noChangeAspect="1"/>
          </p:cNvPicPr>
          <p:nvPr/>
        </p:nvPicPr>
        <p:blipFill>
          <a:blip r:embed="rId4"/>
          <a:stretch>
            <a:fillRect/>
          </a:stretch>
        </p:blipFill>
        <p:spPr>
          <a:xfrm>
            <a:off x="7697452" y="3414272"/>
            <a:ext cx="3229426" cy="743054"/>
          </a:xfrm>
          <a:prstGeom prst="rect">
            <a:avLst/>
          </a:prstGeom>
        </p:spPr>
      </p:pic>
    </p:spTree>
    <p:extLst>
      <p:ext uri="{BB962C8B-B14F-4D97-AF65-F5344CB8AC3E}">
        <p14:creationId xmlns:p14="http://schemas.microsoft.com/office/powerpoint/2010/main" val="60935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08B10-3123-530C-C7F4-4B7C3E39742B}"/>
              </a:ext>
            </a:extLst>
          </p:cNvPr>
          <p:cNvPicPr>
            <a:picLocks noChangeAspect="1"/>
          </p:cNvPicPr>
          <p:nvPr/>
        </p:nvPicPr>
        <p:blipFill>
          <a:blip r:embed="rId2"/>
          <a:stretch>
            <a:fillRect/>
          </a:stretch>
        </p:blipFill>
        <p:spPr>
          <a:xfrm>
            <a:off x="4511498" y="1564161"/>
            <a:ext cx="3507672" cy="1864839"/>
          </a:xfrm>
          <a:prstGeom prst="rect">
            <a:avLst/>
          </a:prstGeom>
        </p:spPr>
      </p:pic>
      <p:pic>
        <p:nvPicPr>
          <p:cNvPr id="8" name="Picture 7">
            <a:extLst>
              <a:ext uri="{FF2B5EF4-FFF2-40B4-BE49-F238E27FC236}">
                <a16:creationId xmlns:a16="http://schemas.microsoft.com/office/drawing/2014/main" id="{BBF21E96-EB83-5602-02DC-1000725821DF}"/>
              </a:ext>
            </a:extLst>
          </p:cNvPr>
          <p:cNvPicPr>
            <a:picLocks noChangeAspect="1"/>
          </p:cNvPicPr>
          <p:nvPr/>
        </p:nvPicPr>
        <p:blipFill>
          <a:blip r:embed="rId3"/>
          <a:stretch>
            <a:fillRect/>
          </a:stretch>
        </p:blipFill>
        <p:spPr>
          <a:xfrm>
            <a:off x="3286125" y="3467100"/>
            <a:ext cx="5619750" cy="3390900"/>
          </a:xfrm>
          <a:prstGeom prst="rect">
            <a:avLst/>
          </a:prstGeom>
        </p:spPr>
      </p:pic>
    </p:spTree>
    <p:extLst>
      <p:ext uri="{BB962C8B-B14F-4D97-AF65-F5344CB8AC3E}">
        <p14:creationId xmlns:p14="http://schemas.microsoft.com/office/powerpoint/2010/main" val="2529314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C314-031D-9BF7-70A8-CB2CC8B431C9}"/>
              </a:ext>
            </a:extLst>
          </p:cNvPr>
          <p:cNvSpPr>
            <a:spLocks noGrp="1"/>
          </p:cNvSpPr>
          <p:nvPr>
            <p:ph type="title"/>
          </p:nvPr>
        </p:nvSpPr>
        <p:spPr/>
        <p:txBody>
          <a:bodyPr/>
          <a:lstStyle/>
          <a:p>
            <a:endParaRPr lang="es-CL"/>
          </a:p>
        </p:txBody>
      </p:sp>
      <p:sp>
        <p:nvSpPr>
          <p:cNvPr id="3" name="Content Placeholder 2">
            <a:extLst>
              <a:ext uri="{FF2B5EF4-FFF2-40B4-BE49-F238E27FC236}">
                <a16:creationId xmlns:a16="http://schemas.microsoft.com/office/drawing/2014/main" id="{3BA6A0BD-44DC-DA4F-63A3-4854D169BA1C}"/>
              </a:ext>
            </a:extLst>
          </p:cNvPr>
          <p:cNvSpPr>
            <a:spLocks noGrp="1"/>
          </p:cNvSpPr>
          <p:nvPr>
            <p:ph idx="1"/>
          </p:nvPr>
        </p:nvSpPr>
        <p:spPr/>
        <p:txBody>
          <a:bodyPr/>
          <a:lstStyle/>
          <a:p>
            <a:endParaRPr lang="es-CL"/>
          </a:p>
        </p:txBody>
      </p:sp>
      <p:pic>
        <p:nvPicPr>
          <p:cNvPr id="9218" name="Picture 2">
            <a:extLst>
              <a:ext uri="{FF2B5EF4-FFF2-40B4-BE49-F238E27FC236}">
                <a16:creationId xmlns:a16="http://schemas.microsoft.com/office/drawing/2014/main" id="{52ACE3D9-5A36-A578-50C4-FAACE344C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FD032B-974E-2037-5BBE-0C8818FA7273}"/>
              </a:ext>
            </a:extLst>
          </p:cNvPr>
          <p:cNvSpPr txBox="1"/>
          <p:nvPr/>
        </p:nvSpPr>
        <p:spPr>
          <a:xfrm>
            <a:off x="0" y="41959"/>
            <a:ext cx="6096000" cy="646331"/>
          </a:xfrm>
          <a:prstGeom prst="rect">
            <a:avLst/>
          </a:prstGeom>
          <a:noFill/>
        </p:spPr>
        <p:txBody>
          <a:bodyPr wrap="square">
            <a:spAutoFit/>
          </a:bodyPr>
          <a:lstStyle/>
          <a:p>
            <a:r>
              <a:rPr lang="en-US" dirty="0">
                <a:hlinkClick r:id="rId4"/>
              </a:rPr>
              <a:t>A.I. Experiments: Visualizing High-Dimensional Space (youtube.com)</a:t>
            </a:r>
            <a:endParaRPr lang="es-CL" dirty="0"/>
          </a:p>
        </p:txBody>
      </p:sp>
    </p:spTree>
    <p:extLst>
      <p:ext uri="{BB962C8B-B14F-4D97-AF65-F5344CB8AC3E}">
        <p14:creationId xmlns:p14="http://schemas.microsoft.com/office/powerpoint/2010/main" val="3485979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K-Nearest Neighbors Algorithm - Intuitive Tutorials">
            <a:extLst>
              <a:ext uri="{FF2B5EF4-FFF2-40B4-BE49-F238E27FC236}">
                <a16:creationId xmlns:a16="http://schemas.microsoft.com/office/drawing/2014/main" id="{1F74C397-EF45-140C-72B5-3BEC6BDC7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776288"/>
            <a:ext cx="942975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119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lack rectangular sign with blue and purple text&#10;&#10;Description automatically generated">
            <a:extLst>
              <a:ext uri="{FF2B5EF4-FFF2-40B4-BE49-F238E27FC236}">
                <a16:creationId xmlns:a16="http://schemas.microsoft.com/office/drawing/2014/main" id="{976990B6-C317-E377-9F79-B93B1EB98163}"/>
              </a:ext>
            </a:extLst>
          </p:cNvPr>
          <p:cNvPicPr>
            <a:picLocks noChangeAspect="1"/>
          </p:cNvPicPr>
          <p:nvPr/>
        </p:nvPicPr>
        <p:blipFill>
          <a:blip r:embed="rId2"/>
          <a:stretch>
            <a:fillRect/>
          </a:stretch>
        </p:blipFill>
        <p:spPr>
          <a:xfrm>
            <a:off x="2406551" y="643466"/>
            <a:ext cx="7378898" cy="5571067"/>
          </a:xfrm>
          <a:prstGeom prst="rect">
            <a:avLst/>
          </a:prstGeom>
        </p:spPr>
      </p:pic>
    </p:spTree>
    <p:extLst>
      <p:ext uri="{BB962C8B-B14F-4D97-AF65-F5344CB8AC3E}">
        <p14:creationId xmlns:p14="http://schemas.microsoft.com/office/powerpoint/2010/main" val="17888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A7899-8E80-98B8-1FB6-AFBA1BCAE3F6}"/>
              </a:ext>
            </a:extLst>
          </p:cNvPr>
          <p:cNvSpPr>
            <a:spLocks noGrp="1"/>
          </p:cNvSpPr>
          <p:nvPr>
            <p:ph type="title"/>
          </p:nvPr>
        </p:nvSpPr>
        <p:spPr/>
        <p:txBody>
          <a:bodyPr/>
          <a:lstStyle/>
          <a:p>
            <a:r>
              <a:rPr lang="es-CL" dirty="0"/>
              <a:t>Ejemplo: Swiss Roll</a:t>
            </a:r>
          </a:p>
        </p:txBody>
      </p:sp>
      <p:pic>
        <p:nvPicPr>
          <p:cNvPr id="5" name="Picture 4">
            <a:extLst>
              <a:ext uri="{FF2B5EF4-FFF2-40B4-BE49-F238E27FC236}">
                <a16:creationId xmlns:a16="http://schemas.microsoft.com/office/drawing/2014/main" id="{B4BB334B-B043-0C6D-3045-AE56914A42DC}"/>
              </a:ext>
            </a:extLst>
          </p:cNvPr>
          <p:cNvPicPr>
            <a:picLocks noChangeAspect="1"/>
          </p:cNvPicPr>
          <p:nvPr/>
        </p:nvPicPr>
        <p:blipFill>
          <a:blip r:embed="rId2"/>
          <a:stretch>
            <a:fillRect/>
          </a:stretch>
        </p:blipFill>
        <p:spPr>
          <a:xfrm>
            <a:off x="838200" y="1668433"/>
            <a:ext cx="3886200" cy="3857625"/>
          </a:xfrm>
          <a:prstGeom prst="rect">
            <a:avLst/>
          </a:prstGeom>
        </p:spPr>
      </p:pic>
      <p:pic>
        <p:nvPicPr>
          <p:cNvPr id="7" name="Picture 6">
            <a:extLst>
              <a:ext uri="{FF2B5EF4-FFF2-40B4-BE49-F238E27FC236}">
                <a16:creationId xmlns:a16="http://schemas.microsoft.com/office/drawing/2014/main" id="{0F59297D-1983-5375-C9FF-DF2F136517E7}"/>
              </a:ext>
            </a:extLst>
          </p:cNvPr>
          <p:cNvPicPr>
            <a:picLocks noChangeAspect="1"/>
          </p:cNvPicPr>
          <p:nvPr/>
        </p:nvPicPr>
        <p:blipFill>
          <a:blip r:embed="rId3"/>
          <a:stretch>
            <a:fillRect/>
          </a:stretch>
        </p:blipFill>
        <p:spPr>
          <a:xfrm>
            <a:off x="4724496" y="2427889"/>
            <a:ext cx="8010099" cy="2338715"/>
          </a:xfrm>
          <a:prstGeom prst="rect">
            <a:avLst/>
          </a:prstGeom>
        </p:spPr>
      </p:pic>
    </p:spTree>
    <p:extLst>
      <p:ext uri="{BB962C8B-B14F-4D97-AF65-F5344CB8AC3E}">
        <p14:creationId xmlns:p14="http://schemas.microsoft.com/office/powerpoint/2010/main" val="666017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0FC1-A99B-D9AF-061D-BA6889F37E56}"/>
              </a:ext>
            </a:extLst>
          </p:cNvPr>
          <p:cNvSpPr>
            <a:spLocks noGrp="1"/>
          </p:cNvSpPr>
          <p:nvPr>
            <p:ph type="title"/>
          </p:nvPr>
        </p:nvSpPr>
        <p:spPr/>
        <p:txBody>
          <a:bodyPr/>
          <a:lstStyle/>
          <a:p>
            <a:r>
              <a:rPr lang="es-CL" dirty="0"/>
              <a:t>PCA</a:t>
            </a:r>
          </a:p>
        </p:txBody>
      </p:sp>
      <p:pic>
        <p:nvPicPr>
          <p:cNvPr id="5" name="Content Placeholder 4" descr="A line with dots and lines&#10;&#10;Description automatically generated with medium confidence">
            <a:extLst>
              <a:ext uri="{FF2B5EF4-FFF2-40B4-BE49-F238E27FC236}">
                <a16:creationId xmlns:a16="http://schemas.microsoft.com/office/drawing/2014/main" id="{F34F6195-B4E5-1D22-D201-B7BBB6E523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821504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D13B-7F17-97C5-F4A4-4648D14B991A}"/>
              </a:ext>
            </a:extLst>
          </p:cNvPr>
          <p:cNvSpPr>
            <a:spLocks noGrp="1"/>
          </p:cNvSpPr>
          <p:nvPr>
            <p:ph type="title"/>
          </p:nvPr>
        </p:nvSpPr>
        <p:spPr/>
        <p:txBody>
          <a:bodyPr/>
          <a:lstStyle/>
          <a:p>
            <a:r>
              <a:rPr lang="es-CL" dirty="0"/>
              <a:t>Extraer información de alta dimensionalidad</a:t>
            </a:r>
          </a:p>
        </p:txBody>
      </p:sp>
      <p:pic>
        <p:nvPicPr>
          <p:cNvPr id="5" name="Picture 4">
            <a:extLst>
              <a:ext uri="{FF2B5EF4-FFF2-40B4-BE49-F238E27FC236}">
                <a16:creationId xmlns:a16="http://schemas.microsoft.com/office/drawing/2014/main" id="{1A783EE0-3714-738C-719E-100A56282456}"/>
              </a:ext>
            </a:extLst>
          </p:cNvPr>
          <p:cNvPicPr>
            <a:picLocks noChangeAspect="1"/>
          </p:cNvPicPr>
          <p:nvPr/>
        </p:nvPicPr>
        <p:blipFill>
          <a:blip r:embed="rId2"/>
          <a:stretch>
            <a:fillRect/>
          </a:stretch>
        </p:blipFill>
        <p:spPr>
          <a:xfrm>
            <a:off x="369862" y="1578201"/>
            <a:ext cx="5511742" cy="4399795"/>
          </a:xfrm>
          <a:prstGeom prst="rect">
            <a:avLst/>
          </a:prstGeom>
        </p:spPr>
      </p:pic>
      <p:pic>
        <p:nvPicPr>
          <p:cNvPr id="7" name="Picture 6">
            <a:extLst>
              <a:ext uri="{FF2B5EF4-FFF2-40B4-BE49-F238E27FC236}">
                <a16:creationId xmlns:a16="http://schemas.microsoft.com/office/drawing/2014/main" id="{5CA51072-2501-43E9-A599-66FC210CEC2A}"/>
              </a:ext>
            </a:extLst>
          </p:cNvPr>
          <p:cNvPicPr>
            <a:picLocks noChangeAspect="1"/>
          </p:cNvPicPr>
          <p:nvPr/>
        </p:nvPicPr>
        <p:blipFill>
          <a:blip r:embed="rId3"/>
          <a:stretch>
            <a:fillRect/>
          </a:stretch>
        </p:blipFill>
        <p:spPr>
          <a:xfrm>
            <a:off x="6169285" y="1578202"/>
            <a:ext cx="5184515" cy="4399796"/>
          </a:xfrm>
          <a:prstGeom prst="rect">
            <a:avLst/>
          </a:prstGeom>
        </p:spPr>
      </p:pic>
    </p:spTree>
    <p:extLst>
      <p:ext uri="{BB962C8B-B14F-4D97-AF65-F5344CB8AC3E}">
        <p14:creationId xmlns:p14="http://schemas.microsoft.com/office/powerpoint/2010/main" val="1539348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0316C-85A1-2B60-4181-2FF474E0680E}"/>
              </a:ext>
            </a:extLst>
          </p:cNvPr>
          <p:cNvPicPr>
            <a:picLocks noChangeAspect="1"/>
          </p:cNvPicPr>
          <p:nvPr/>
        </p:nvPicPr>
        <p:blipFill>
          <a:blip r:embed="rId2"/>
          <a:stretch>
            <a:fillRect/>
          </a:stretch>
        </p:blipFill>
        <p:spPr>
          <a:xfrm>
            <a:off x="6716110" y="1694410"/>
            <a:ext cx="5612822" cy="2980393"/>
          </a:xfrm>
          <a:prstGeom prst="rect">
            <a:avLst/>
          </a:prstGeom>
        </p:spPr>
      </p:pic>
      <p:pic>
        <p:nvPicPr>
          <p:cNvPr id="7" name="Picture 6">
            <a:extLst>
              <a:ext uri="{FF2B5EF4-FFF2-40B4-BE49-F238E27FC236}">
                <a16:creationId xmlns:a16="http://schemas.microsoft.com/office/drawing/2014/main" id="{4A827BDA-C56F-E4EA-93C4-57871493D6FF}"/>
              </a:ext>
            </a:extLst>
          </p:cNvPr>
          <p:cNvPicPr>
            <a:picLocks noChangeAspect="1"/>
          </p:cNvPicPr>
          <p:nvPr/>
        </p:nvPicPr>
        <p:blipFill>
          <a:blip r:embed="rId3"/>
          <a:stretch>
            <a:fillRect/>
          </a:stretch>
        </p:blipFill>
        <p:spPr>
          <a:xfrm>
            <a:off x="453423" y="819150"/>
            <a:ext cx="6429375" cy="5219700"/>
          </a:xfrm>
          <a:prstGeom prst="rect">
            <a:avLst/>
          </a:prstGeom>
        </p:spPr>
      </p:pic>
    </p:spTree>
    <p:extLst>
      <p:ext uri="{BB962C8B-B14F-4D97-AF65-F5344CB8AC3E}">
        <p14:creationId xmlns:p14="http://schemas.microsoft.com/office/powerpoint/2010/main" val="2555874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4C89-7FC3-99D4-AFCA-40FED62863B0}"/>
              </a:ext>
            </a:extLst>
          </p:cNvPr>
          <p:cNvSpPr>
            <a:spLocks noGrp="1"/>
          </p:cNvSpPr>
          <p:nvPr>
            <p:ph type="title"/>
          </p:nvPr>
        </p:nvSpPr>
        <p:spPr/>
        <p:txBody>
          <a:bodyPr/>
          <a:lstStyle/>
          <a:p>
            <a:r>
              <a:rPr lang="es-CL" dirty="0"/>
              <a:t>T-SNE</a:t>
            </a:r>
          </a:p>
        </p:txBody>
      </p:sp>
      <p:sp>
        <p:nvSpPr>
          <p:cNvPr id="3" name="Content Placeholder 2">
            <a:extLst>
              <a:ext uri="{FF2B5EF4-FFF2-40B4-BE49-F238E27FC236}">
                <a16:creationId xmlns:a16="http://schemas.microsoft.com/office/drawing/2014/main" id="{F5D1C025-3F3E-F1EA-A142-10F360617BD0}"/>
              </a:ext>
            </a:extLst>
          </p:cNvPr>
          <p:cNvSpPr>
            <a:spLocks noGrp="1"/>
          </p:cNvSpPr>
          <p:nvPr>
            <p:ph idx="1"/>
          </p:nvPr>
        </p:nvSpPr>
        <p:spPr/>
        <p:txBody>
          <a:bodyPr/>
          <a:lstStyle/>
          <a:p>
            <a:r>
              <a:rPr lang="es-US" b="0" dirty="0">
                <a:solidFill>
                  <a:srgbClr val="000000"/>
                </a:solidFill>
                <a:effectLst/>
                <a:latin typeface="Consolas" panose="020B0609020204030204" pitchFamily="49" charset="0"/>
              </a:rPr>
              <a:t>t-SNE proyecta puntos en un espacio de alta dimensionalidad a una dimensión más baja de manera que las distancias entre los puntos permanezcan casi iguales.</a:t>
            </a:r>
          </a:p>
          <a:p>
            <a:endParaRPr lang="es-US" b="0" dirty="0">
              <a:solidFill>
                <a:srgbClr val="000000"/>
              </a:solidFill>
              <a:effectLst/>
              <a:latin typeface="Consolas" panose="020B0609020204030204" pitchFamily="49" charset="0"/>
            </a:endParaRPr>
          </a:p>
          <a:p>
            <a:r>
              <a:rPr lang="es-US" b="0" dirty="0">
                <a:solidFill>
                  <a:srgbClr val="000000"/>
                </a:solidFill>
                <a:effectLst/>
                <a:latin typeface="Consolas" panose="020B0609020204030204" pitchFamily="49" charset="0"/>
              </a:rPr>
              <a:t>A diferencia del PCA, t-SNE no es una proyección lineal. Utiliza las relaciones locales entre puntos para crear un mapeo de baja dimensionalidad, lo que le permite capturar estructuras no lineales.</a:t>
            </a:r>
          </a:p>
          <a:p>
            <a:pPr marL="0" indent="0">
              <a:buNone/>
            </a:pPr>
            <a:endParaRPr lang="es-CL" dirty="0"/>
          </a:p>
        </p:txBody>
      </p:sp>
    </p:spTree>
    <p:extLst>
      <p:ext uri="{BB962C8B-B14F-4D97-AF65-F5344CB8AC3E}">
        <p14:creationId xmlns:p14="http://schemas.microsoft.com/office/powerpoint/2010/main" val="3655001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EDF897-F4AD-1625-6AA1-01720653DDCD}"/>
              </a:ext>
            </a:extLst>
          </p:cNvPr>
          <p:cNvPicPr>
            <a:picLocks noChangeAspect="1"/>
          </p:cNvPicPr>
          <p:nvPr/>
        </p:nvPicPr>
        <p:blipFill>
          <a:blip r:embed="rId2"/>
          <a:stretch>
            <a:fillRect/>
          </a:stretch>
        </p:blipFill>
        <p:spPr>
          <a:xfrm>
            <a:off x="6885817" y="654835"/>
            <a:ext cx="4294563" cy="3218988"/>
          </a:xfrm>
          <a:prstGeom prst="rect">
            <a:avLst/>
          </a:prstGeom>
        </p:spPr>
      </p:pic>
      <p:pic>
        <p:nvPicPr>
          <p:cNvPr id="8" name="Picture 7">
            <a:extLst>
              <a:ext uri="{FF2B5EF4-FFF2-40B4-BE49-F238E27FC236}">
                <a16:creationId xmlns:a16="http://schemas.microsoft.com/office/drawing/2014/main" id="{6E3C1ED2-B90F-F980-48D2-1CC2E8DC26B5}"/>
              </a:ext>
            </a:extLst>
          </p:cNvPr>
          <p:cNvPicPr>
            <a:picLocks noChangeAspect="1"/>
          </p:cNvPicPr>
          <p:nvPr/>
        </p:nvPicPr>
        <p:blipFill>
          <a:blip r:embed="rId3"/>
          <a:stretch>
            <a:fillRect/>
          </a:stretch>
        </p:blipFill>
        <p:spPr>
          <a:xfrm>
            <a:off x="1011620" y="476110"/>
            <a:ext cx="3422881" cy="3397713"/>
          </a:xfrm>
          <a:prstGeom prst="rect">
            <a:avLst/>
          </a:prstGeom>
        </p:spPr>
      </p:pic>
      <p:cxnSp>
        <p:nvCxnSpPr>
          <p:cNvPr id="10" name="Straight Arrow Connector 9">
            <a:extLst>
              <a:ext uri="{FF2B5EF4-FFF2-40B4-BE49-F238E27FC236}">
                <a16:creationId xmlns:a16="http://schemas.microsoft.com/office/drawing/2014/main" id="{D28D8477-A80D-C4CA-D129-B387CCB2946A}"/>
              </a:ext>
            </a:extLst>
          </p:cNvPr>
          <p:cNvCxnSpPr>
            <a:cxnSpLocks/>
            <a:endCxn id="5" idx="1"/>
          </p:cNvCxnSpPr>
          <p:nvPr/>
        </p:nvCxnSpPr>
        <p:spPr>
          <a:xfrm>
            <a:off x="4502019" y="2264329"/>
            <a:ext cx="23837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AutoShape 4">
            <a:extLst>
              <a:ext uri="{FF2B5EF4-FFF2-40B4-BE49-F238E27FC236}">
                <a16:creationId xmlns:a16="http://schemas.microsoft.com/office/drawing/2014/main" id="{9906817F-911D-8B79-6739-4CA9313E1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13" name="Picture 12">
            <a:extLst>
              <a:ext uri="{FF2B5EF4-FFF2-40B4-BE49-F238E27FC236}">
                <a16:creationId xmlns:a16="http://schemas.microsoft.com/office/drawing/2014/main" id="{F4DD419A-66C2-7E9A-6BE8-6AE050B1B459}"/>
              </a:ext>
            </a:extLst>
          </p:cNvPr>
          <p:cNvPicPr>
            <a:picLocks noChangeAspect="1"/>
          </p:cNvPicPr>
          <p:nvPr/>
        </p:nvPicPr>
        <p:blipFill>
          <a:blip r:embed="rId4"/>
          <a:stretch>
            <a:fillRect/>
          </a:stretch>
        </p:blipFill>
        <p:spPr>
          <a:xfrm>
            <a:off x="1514475" y="3125670"/>
            <a:ext cx="9163050" cy="4457700"/>
          </a:xfrm>
          <a:prstGeom prst="rect">
            <a:avLst/>
          </a:prstGeom>
        </p:spPr>
      </p:pic>
    </p:spTree>
    <p:extLst>
      <p:ext uri="{BB962C8B-B14F-4D97-AF65-F5344CB8AC3E}">
        <p14:creationId xmlns:p14="http://schemas.microsoft.com/office/powerpoint/2010/main" val="2328403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232927-0F64-B9E1-ED0D-4BB8089E2A4C}"/>
              </a:ext>
            </a:extLst>
          </p:cNvPr>
          <p:cNvPicPr>
            <a:picLocks noChangeAspect="1"/>
          </p:cNvPicPr>
          <p:nvPr/>
        </p:nvPicPr>
        <p:blipFill>
          <a:blip r:embed="rId3"/>
          <a:stretch>
            <a:fillRect/>
          </a:stretch>
        </p:blipFill>
        <p:spPr>
          <a:xfrm>
            <a:off x="534198" y="1016956"/>
            <a:ext cx="5561802" cy="4824086"/>
          </a:xfrm>
          <a:prstGeom prst="rect">
            <a:avLst/>
          </a:prstGeom>
        </p:spPr>
      </p:pic>
      <p:pic>
        <p:nvPicPr>
          <p:cNvPr id="9" name="Picture 8">
            <a:extLst>
              <a:ext uri="{FF2B5EF4-FFF2-40B4-BE49-F238E27FC236}">
                <a16:creationId xmlns:a16="http://schemas.microsoft.com/office/drawing/2014/main" id="{3AF33F6E-56B2-E1A3-ADAE-D74C764B039D}"/>
              </a:ext>
            </a:extLst>
          </p:cNvPr>
          <p:cNvPicPr>
            <a:picLocks noChangeAspect="1"/>
          </p:cNvPicPr>
          <p:nvPr/>
        </p:nvPicPr>
        <p:blipFill>
          <a:blip r:embed="rId4"/>
          <a:stretch>
            <a:fillRect/>
          </a:stretch>
        </p:blipFill>
        <p:spPr>
          <a:xfrm>
            <a:off x="6417252" y="1820589"/>
            <a:ext cx="6058074" cy="3216821"/>
          </a:xfrm>
          <a:prstGeom prst="rect">
            <a:avLst/>
          </a:prstGeom>
        </p:spPr>
      </p:pic>
      <p:sp>
        <p:nvSpPr>
          <p:cNvPr id="10" name="Rectangle 9">
            <a:extLst>
              <a:ext uri="{FF2B5EF4-FFF2-40B4-BE49-F238E27FC236}">
                <a16:creationId xmlns:a16="http://schemas.microsoft.com/office/drawing/2014/main" id="{3430C7FC-0AB5-58D7-7BA3-846E24F18C9F}"/>
              </a:ext>
            </a:extLst>
          </p:cNvPr>
          <p:cNvSpPr/>
          <p:nvPr/>
        </p:nvSpPr>
        <p:spPr>
          <a:xfrm>
            <a:off x="7556572" y="1016956"/>
            <a:ext cx="377943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42 variables</a:t>
            </a:r>
          </a:p>
        </p:txBody>
      </p:sp>
      <p:sp>
        <p:nvSpPr>
          <p:cNvPr id="12" name="Rectangle 11">
            <a:extLst>
              <a:ext uri="{FF2B5EF4-FFF2-40B4-BE49-F238E27FC236}">
                <a16:creationId xmlns:a16="http://schemas.microsoft.com/office/drawing/2014/main" id="{5F67352C-2588-DDE5-30F7-62CA8585F4EA}"/>
              </a:ext>
            </a:extLst>
          </p:cNvPr>
          <p:cNvSpPr/>
          <p:nvPr/>
        </p:nvSpPr>
        <p:spPr>
          <a:xfrm>
            <a:off x="7741719" y="4917712"/>
            <a:ext cx="340913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3 variables</a:t>
            </a:r>
          </a:p>
        </p:txBody>
      </p:sp>
      <p:sp>
        <p:nvSpPr>
          <p:cNvPr id="13" name="Arrow: Down 12">
            <a:extLst>
              <a:ext uri="{FF2B5EF4-FFF2-40B4-BE49-F238E27FC236}">
                <a16:creationId xmlns:a16="http://schemas.microsoft.com/office/drawing/2014/main" id="{53D778CA-03F1-74CA-38BD-5FBF5B717936}"/>
              </a:ext>
            </a:extLst>
          </p:cNvPr>
          <p:cNvSpPr/>
          <p:nvPr/>
        </p:nvSpPr>
        <p:spPr>
          <a:xfrm>
            <a:off x="8827371" y="1940286"/>
            <a:ext cx="1042517" cy="541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Arrow: Down 13">
            <a:extLst>
              <a:ext uri="{FF2B5EF4-FFF2-40B4-BE49-F238E27FC236}">
                <a16:creationId xmlns:a16="http://schemas.microsoft.com/office/drawing/2014/main" id="{D2265EC2-8617-92F7-E32B-E3DCEB09C2DE}"/>
              </a:ext>
            </a:extLst>
          </p:cNvPr>
          <p:cNvSpPr/>
          <p:nvPr/>
        </p:nvSpPr>
        <p:spPr>
          <a:xfrm>
            <a:off x="8827370" y="4376055"/>
            <a:ext cx="1042517" cy="541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977890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AE31E0-FFA7-5EF8-C9B8-6DB61FC10808}"/>
              </a:ext>
            </a:extLst>
          </p:cNvPr>
          <p:cNvPicPr>
            <a:picLocks noChangeAspect="1"/>
          </p:cNvPicPr>
          <p:nvPr/>
        </p:nvPicPr>
        <p:blipFill>
          <a:blip r:embed="rId2"/>
          <a:stretch>
            <a:fillRect/>
          </a:stretch>
        </p:blipFill>
        <p:spPr>
          <a:xfrm>
            <a:off x="643467" y="1133740"/>
            <a:ext cx="5291666" cy="4590519"/>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61CDFF76-945E-A7F0-9935-E456BB1530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60" r="38263"/>
          <a:stretch/>
        </p:blipFill>
        <p:spPr bwMode="auto">
          <a:xfrm>
            <a:off x="6373672" y="643467"/>
            <a:ext cx="505805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66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E7F0-7EB0-A089-0C99-AE0066F3DE2F}"/>
              </a:ext>
            </a:extLst>
          </p:cNvPr>
          <p:cNvPicPr>
            <a:picLocks noChangeAspect="1"/>
          </p:cNvPicPr>
          <p:nvPr/>
        </p:nvPicPr>
        <p:blipFill>
          <a:blip r:embed="rId3"/>
          <a:stretch>
            <a:fillRect/>
          </a:stretch>
        </p:blipFill>
        <p:spPr>
          <a:xfrm>
            <a:off x="608418" y="1135815"/>
            <a:ext cx="5478371" cy="4586370"/>
          </a:xfrm>
          <a:prstGeom prst="rect">
            <a:avLst/>
          </a:prstGeom>
        </p:spPr>
      </p:pic>
      <p:sp>
        <p:nvSpPr>
          <p:cNvPr id="9" name="Rectangle 8">
            <a:extLst>
              <a:ext uri="{FF2B5EF4-FFF2-40B4-BE49-F238E27FC236}">
                <a16:creationId xmlns:a16="http://schemas.microsoft.com/office/drawing/2014/main" id="{3430C7FC-0AB5-58D7-7BA3-846E24F18C9F}"/>
              </a:ext>
            </a:extLst>
          </p:cNvPr>
          <p:cNvSpPr/>
          <p:nvPr/>
        </p:nvSpPr>
        <p:spPr>
          <a:xfrm>
            <a:off x="7573598" y="1031471"/>
            <a:ext cx="3779433" cy="923330"/>
          </a:xfrm>
          <a:prstGeom prst="rect">
            <a:avLst/>
          </a:prstGeom>
          <a:noFill/>
        </p:spPr>
        <p:txBody>
          <a:bodyPr wrap="none" lIns="91440" tIns="45720" rIns="91440" bIns="45720">
            <a:spAutoFit/>
          </a:bodyPr>
          <a:ls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0" cap="none" spc="0" dirty="0">
                <a:ln w="0"/>
                <a:solidFill>
                  <a:schemeClr val="tx1"/>
                </a:solidFill>
                <a:effectLst>
                  <a:outerShdw blurRad="38100" dist="19050" dir="2700000" algn="tl" rotWithShape="0">
                    <a:schemeClr val="dk1">
                      <a:alpha val="40000"/>
                    </a:schemeClr>
                  </a:outerShdw>
                </a:effectLst>
              </a:rPr>
              <a:t>42 variables</a:t>
            </a:r>
          </a:p>
        </p:txBody>
      </p:sp>
      <p:sp>
        <p:nvSpPr>
          <p:cNvPr id="10" name="Rectangle 9">
            <a:extLst>
              <a:ext uri="{FF2B5EF4-FFF2-40B4-BE49-F238E27FC236}">
                <a16:creationId xmlns:a16="http://schemas.microsoft.com/office/drawing/2014/main" id="{5F67352C-2588-DDE5-30F7-62CA8585F4EA}"/>
              </a:ext>
            </a:extLst>
          </p:cNvPr>
          <p:cNvSpPr/>
          <p:nvPr/>
        </p:nvSpPr>
        <p:spPr>
          <a:xfrm>
            <a:off x="7758745" y="4932227"/>
            <a:ext cx="3409138" cy="923330"/>
          </a:xfrm>
          <a:prstGeom prst="rect">
            <a:avLst/>
          </a:prstGeom>
          <a:noFill/>
        </p:spPr>
        <p:txBody>
          <a:bodyPr wrap="none" lIns="91440" tIns="45720" rIns="91440" bIns="45720">
            <a:spAutoFit/>
          </a:bodyPr>
          <a:lstStyle>
            <a:defPPr>
              <a:defRPr lang="es-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0" cap="none" spc="0" dirty="0">
                <a:ln w="0"/>
                <a:solidFill>
                  <a:schemeClr val="tx1"/>
                </a:solidFill>
                <a:effectLst>
                  <a:outerShdw blurRad="38100" dist="19050" dir="2700000" algn="tl" rotWithShape="0">
                    <a:schemeClr val="dk1">
                      <a:alpha val="40000"/>
                    </a:schemeClr>
                  </a:outerShdw>
                </a:effectLst>
              </a:rPr>
              <a:t>3 variables</a:t>
            </a:r>
          </a:p>
        </p:txBody>
      </p:sp>
      <p:sp>
        <p:nvSpPr>
          <p:cNvPr id="11" name="Arrow: Down 10">
            <a:extLst>
              <a:ext uri="{FF2B5EF4-FFF2-40B4-BE49-F238E27FC236}">
                <a16:creationId xmlns:a16="http://schemas.microsoft.com/office/drawing/2014/main" id="{53D778CA-03F1-74CA-38BD-5FBF5B717936}"/>
              </a:ext>
            </a:extLst>
          </p:cNvPr>
          <p:cNvSpPr/>
          <p:nvPr/>
        </p:nvSpPr>
        <p:spPr>
          <a:xfrm>
            <a:off x="8844397" y="1954801"/>
            <a:ext cx="1042517" cy="541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L"/>
          </a:p>
        </p:txBody>
      </p:sp>
      <p:sp>
        <p:nvSpPr>
          <p:cNvPr id="12" name="Arrow: Down 11">
            <a:extLst>
              <a:ext uri="{FF2B5EF4-FFF2-40B4-BE49-F238E27FC236}">
                <a16:creationId xmlns:a16="http://schemas.microsoft.com/office/drawing/2014/main" id="{D2265EC2-8617-92F7-E32B-E3DCEB09C2DE}"/>
              </a:ext>
            </a:extLst>
          </p:cNvPr>
          <p:cNvSpPr/>
          <p:nvPr/>
        </p:nvSpPr>
        <p:spPr>
          <a:xfrm>
            <a:off x="8844396" y="4390570"/>
            <a:ext cx="1042517" cy="5416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L"/>
          </a:p>
        </p:txBody>
      </p:sp>
      <p:pic>
        <p:nvPicPr>
          <p:cNvPr id="14" name="Picture 13">
            <a:extLst>
              <a:ext uri="{FF2B5EF4-FFF2-40B4-BE49-F238E27FC236}">
                <a16:creationId xmlns:a16="http://schemas.microsoft.com/office/drawing/2014/main" id="{F729EF33-4059-9DB8-5A1B-3AC2F3A999AB}"/>
              </a:ext>
            </a:extLst>
          </p:cNvPr>
          <p:cNvPicPr>
            <a:picLocks noChangeAspect="1"/>
          </p:cNvPicPr>
          <p:nvPr/>
        </p:nvPicPr>
        <p:blipFill>
          <a:blip r:embed="rId4"/>
          <a:stretch>
            <a:fillRect/>
          </a:stretch>
        </p:blipFill>
        <p:spPr>
          <a:xfrm>
            <a:off x="5777004" y="2316340"/>
            <a:ext cx="6799928" cy="2206896"/>
          </a:xfrm>
          <a:prstGeom prst="rect">
            <a:avLst/>
          </a:prstGeom>
        </p:spPr>
      </p:pic>
    </p:spTree>
    <p:extLst>
      <p:ext uri="{BB962C8B-B14F-4D97-AF65-F5344CB8AC3E}">
        <p14:creationId xmlns:p14="http://schemas.microsoft.com/office/powerpoint/2010/main" val="1041370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3EBA-82F8-3773-1B26-362A09C7F236}"/>
              </a:ext>
            </a:extLst>
          </p:cNvPr>
          <p:cNvSpPr>
            <a:spLocks noGrp="1"/>
          </p:cNvSpPr>
          <p:nvPr>
            <p:ph type="title"/>
          </p:nvPr>
        </p:nvSpPr>
        <p:spPr/>
        <p:txBody>
          <a:bodyPr/>
          <a:lstStyle/>
          <a:p>
            <a:r>
              <a:rPr lang="es-CL" dirty="0"/>
              <a:t>Redes Neuronales</a:t>
            </a:r>
          </a:p>
        </p:txBody>
      </p:sp>
      <p:sp>
        <p:nvSpPr>
          <p:cNvPr id="3" name="Content Placeholder 2">
            <a:extLst>
              <a:ext uri="{FF2B5EF4-FFF2-40B4-BE49-F238E27FC236}">
                <a16:creationId xmlns:a16="http://schemas.microsoft.com/office/drawing/2014/main" id="{625F1474-3FFB-9B1E-F434-0DC6E9AE1E46}"/>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104274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9AFD8-384B-9121-F002-30C9B76A1DF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Conceptos de Entrenamiento</a:t>
            </a:r>
          </a:p>
        </p:txBody>
      </p:sp>
      <p:pic>
        <p:nvPicPr>
          <p:cNvPr id="11266" name="Picture 2" descr="a) Training loss vs validation loss (rate of learning 0.0001 and epoch... |  Download Scientific Diagram">
            <a:extLst>
              <a:ext uri="{FF2B5EF4-FFF2-40B4-BE49-F238E27FC236}">
                <a16:creationId xmlns:a16="http://schemas.microsoft.com/office/drawing/2014/main" id="{35BFA13C-BDA4-A01F-7A44-B084EC99114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946868"/>
            <a:ext cx="10905066" cy="405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64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90D8-6A0F-72D2-EBBC-F1CC57EE2467}"/>
              </a:ext>
            </a:extLst>
          </p:cNvPr>
          <p:cNvSpPr>
            <a:spLocks noGrp="1"/>
          </p:cNvSpPr>
          <p:nvPr>
            <p:ph type="title"/>
          </p:nvPr>
        </p:nvSpPr>
        <p:spPr/>
        <p:txBody>
          <a:bodyPr/>
          <a:lstStyle/>
          <a:p>
            <a:r>
              <a:rPr lang="es-CL" dirty="0"/>
              <a:t>Hiperparámetros</a:t>
            </a:r>
          </a:p>
        </p:txBody>
      </p:sp>
      <p:sp>
        <p:nvSpPr>
          <p:cNvPr id="3" name="Content Placeholder 2">
            <a:extLst>
              <a:ext uri="{FF2B5EF4-FFF2-40B4-BE49-F238E27FC236}">
                <a16:creationId xmlns:a16="http://schemas.microsoft.com/office/drawing/2014/main" id="{C5801123-A7A4-0163-BD0E-C5E6336F5B03}"/>
              </a:ext>
            </a:extLst>
          </p:cNvPr>
          <p:cNvSpPr>
            <a:spLocks noGrp="1"/>
          </p:cNvSpPr>
          <p:nvPr>
            <p:ph idx="1"/>
          </p:nvPr>
        </p:nvSpPr>
        <p:spPr/>
        <p:txBody>
          <a:bodyPr/>
          <a:lstStyle/>
          <a:p>
            <a:pPr marL="0" indent="0">
              <a:buNone/>
            </a:pPr>
            <a:r>
              <a:rPr lang="es-CL" dirty="0"/>
              <a:t>La mayoría de algoritmos comparten estos:</a:t>
            </a:r>
          </a:p>
          <a:p>
            <a:pPr marL="0" indent="0">
              <a:buNone/>
            </a:pPr>
            <a:endParaRPr lang="es-CL" dirty="0"/>
          </a:p>
          <a:p>
            <a:r>
              <a:rPr lang="es-CL" dirty="0"/>
              <a:t>Épocas por las que entrenamos (</a:t>
            </a:r>
            <a:r>
              <a:rPr lang="es-CL" dirty="0" err="1"/>
              <a:t>epochs</a:t>
            </a:r>
            <a:r>
              <a:rPr lang="es-CL" dirty="0"/>
              <a:t>)</a:t>
            </a:r>
          </a:p>
          <a:p>
            <a:r>
              <a:rPr lang="es-CL" dirty="0"/>
              <a:t>Ratio de aprendizaje (learning </a:t>
            </a:r>
            <a:r>
              <a:rPr lang="es-CL" dirty="0" err="1"/>
              <a:t>rate</a:t>
            </a:r>
            <a:r>
              <a:rPr lang="es-CL" dirty="0"/>
              <a:t>)</a:t>
            </a:r>
          </a:p>
          <a:p>
            <a:endParaRPr lang="es-CL" dirty="0"/>
          </a:p>
          <a:p>
            <a:pPr marL="0" indent="0">
              <a:buNone/>
            </a:pPr>
            <a:r>
              <a:rPr lang="es-CL" dirty="0"/>
              <a:t>Luego dependiendo del algoritmo se tendrán distintos </a:t>
            </a:r>
            <a:r>
              <a:rPr lang="es-CL" dirty="0" err="1"/>
              <a:t>hiperparámetros</a:t>
            </a:r>
            <a:endParaRPr lang="es-CL" dirty="0"/>
          </a:p>
        </p:txBody>
      </p:sp>
    </p:spTree>
    <p:extLst>
      <p:ext uri="{BB962C8B-B14F-4D97-AF65-F5344CB8AC3E}">
        <p14:creationId xmlns:p14="http://schemas.microsoft.com/office/powerpoint/2010/main" val="41173561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4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LSTM Epoch Size Choice – Data Science &amp; Deep Learning">
            <a:extLst>
              <a:ext uri="{FF2B5EF4-FFF2-40B4-BE49-F238E27FC236}">
                <a16:creationId xmlns:a16="http://schemas.microsoft.com/office/drawing/2014/main" id="{1264B5C6-7E2D-2F74-D7B7-0DFB223816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5731" y="643467"/>
            <a:ext cx="644053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598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ADB2C0-63DD-5D96-5A5E-6F994C791FBD}"/>
              </a:ext>
            </a:extLst>
          </p:cNvPr>
          <p:cNvSpPr>
            <a:spLocks noGrp="1"/>
          </p:cNvSpPr>
          <p:nvPr>
            <p:ph idx="1"/>
          </p:nvPr>
        </p:nvSpPr>
        <p:spPr>
          <a:xfrm>
            <a:off x="871442" y="2447337"/>
            <a:ext cx="4353116" cy="3770434"/>
          </a:xfrm>
        </p:spPr>
        <p:txBody>
          <a:bodyPr anchor="t">
            <a:normAutofit/>
          </a:bodyPr>
          <a:lstStyle/>
          <a:p>
            <a:r>
              <a:rPr lang="es-CL" sz="2000">
                <a:solidFill>
                  <a:srgbClr val="595959"/>
                </a:solidFill>
              </a:rPr>
              <a:t>Cantidad de nodos</a:t>
            </a:r>
          </a:p>
          <a:p>
            <a:r>
              <a:rPr lang="es-CL" sz="2000">
                <a:solidFill>
                  <a:srgbClr val="595959"/>
                </a:solidFill>
              </a:rPr>
              <a:t>Profundidad máxima</a:t>
            </a:r>
          </a:p>
          <a:p>
            <a:r>
              <a:rPr lang="es-CL" sz="2000">
                <a:solidFill>
                  <a:srgbClr val="595959"/>
                </a:solidFill>
              </a:rPr>
              <a:t>Condiciones para separar en 2 nodos</a:t>
            </a:r>
          </a:p>
        </p:txBody>
      </p:sp>
      <p:pic>
        <p:nvPicPr>
          <p:cNvPr id="13314" name="Picture 2" descr="Random Forest Classification with Scikit-Learn | DataCamp">
            <a:extLst>
              <a:ext uri="{FF2B5EF4-FFF2-40B4-BE49-F238E27FC236}">
                <a16:creationId xmlns:a16="http://schemas.microsoft.com/office/drawing/2014/main" id="{C5F03193-3621-D538-50EB-33DD796C28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81801" y="2161820"/>
            <a:ext cx="4797056" cy="257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121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189638-8DC5-609B-6CBB-24884CD63576}"/>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dirty="0" err="1">
                <a:solidFill>
                  <a:schemeClr val="tx1"/>
                </a:solidFill>
                <a:latin typeface="+mj-lt"/>
                <a:ea typeface="+mj-ea"/>
                <a:cs typeface="+mj-cs"/>
              </a:rPr>
              <a:t>Parámetros</a:t>
            </a:r>
            <a:endParaRPr lang="en-US" sz="5200" kern="1200" dirty="0">
              <a:solidFill>
                <a:schemeClr val="tx1"/>
              </a:solidFill>
              <a:latin typeface="+mj-lt"/>
              <a:ea typeface="+mj-ea"/>
              <a:cs typeface="+mj-cs"/>
            </a:endParaRPr>
          </a:p>
        </p:txBody>
      </p:sp>
      <p:pic>
        <p:nvPicPr>
          <p:cNvPr id="14338" name="Picture 2" descr="Importance of Choosing the Correct Hyper-parameters While Defining a Model  | by Saikat Biswas | Towards AI">
            <a:extLst>
              <a:ext uri="{FF2B5EF4-FFF2-40B4-BE49-F238E27FC236}">
                <a16:creationId xmlns:a16="http://schemas.microsoft.com/office/drawing/2014/main" id="{B4DE1896-9906-FC5A-E6A4-9605215C9A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69610" y="557189"/>
            <a:ext cx="8652779" cy="46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6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877C2D-DCAE-DBBA-0AEB-E60DD590738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Equilibrio de Varianza Sesgo</a:t>
            </a:r>
          </a:p>
        </p:txBody>
      </p:sp>
      <p:sp>
        <p:nvSpPr>
          <p:cNvPr id="3" name="Content Placeholder 2">
            <a:extLst>
              <a:ext uri="{FF2B5EF4-FFF2-40B4-BE49-F238E27FC236}">
                <a16:creationId xmlns:a16="http://schemas.microsoft.com/office/drawing/2014/main" id="{CA49BD1C-D662-F7F4-EC86-3E8B4BEC2E22}"/>
              </a:ext>
            </a:extLst>
          </p:cNvPr>
          <p:cNvSpPr>
            <a:spLocks noGrp="1"/>
          </p:cNvSpPr>
          <p:nvPr>
            <p:ph idx="1"/>
          </p:nvPr>
        </p:nvSpPr>
        <p:spPr>
          <a:xfrm>
            <a:off x="9267908" y="5086350"/>
            <a:ext cx="2446465" cy="1178298"/>
          </a:xfrm>
        </p:spPr>
        <p:txBody>
          <a:bodyPr vert="horz" lIns="91440" tIns="45720" rIns="91440" bIns="45720" rtlCol="0">
            <a:normAutofit/>
          </a:bodyPr>
          <a:lstStyle/>
          <a:p>
            <a:pPr marL="0" indent="0">
              <a:buNone/>
            </a:pPr>
            <a:r>
              <a:rPr lang="en-US" sz="1600" kern="1200">
                <a:solidFill>
                  <a:schemeClr val="tx1"/>
                </a:solidFill>
                <a:latin typeface="+mn-lt"/>
                <a:ea typeface="+mn-ea"/>
                <a:cs typeface="+mn-cs"/>
              </a:rPr>
              <a:t>En la literatura lo encontrarás como “variance bias tradeoff”</a:t>
            </a:r>
          </a:p>
        </p:txBody>
      </p:sp>
      <p:sp>
        <p:nvSpPr>
          <p:cNvPr id="15369" name="Rectangle 1536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71" name="Rectangle 1537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Bias-Variance Trade Off - Machine Learning - GeeksforGeeks">
            <a:extLst>
              <a:ext uri="{FF2B5EF4-FFF2-40B4-BE49-F238E27FC236}">
                <a16:creationId xmlns:a16="http://schemas.microsoft.com/office/drawing/2014/main" id="{6154E671-CB86-BCEA-25EE-718339719A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72" y="858525"/>
            <a:ext cx="7188835" cy="5211906"/>
          </a:xfrm>
          <a:prstGeom prst="rect">
            <a:avLst/>
          </a:prstGeom>
          <a:noFill/>
          <a:extLst>
            <a:ext uri="{909E8E84-426E-40DD-AFC4-6F175D3DCCD1}">
              <a14:hiddenFill xmlns:a14="http://schemas.microsoft.com/office/drawing/2010/main">
                <a:solidFill>
                  <a:srgbClr val="FFFFFF"/>
                </a:solidFill>
              </a14:hiddenFill>
            </a:ext>
          </a:extLst>
        </p:spPr>
      </p:pic>
      <p:sp>
        <p:nvSpPr>
          <p:cNvPr id="15373" name="Rectangle 1537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64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5" name="Freeform: Shape 16394">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01A8F3C8-8617-7BB9-11C7-5D44E09E41D7}"/>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a:t>Regularización</a:t>
            </a:r>
          </a:p>
        </p:txBody>
      </p:sp>
      <p:pic>
        <p:nvPicPr>
          <p:cNvPr id="16386" name="Picture 2" descr="Coding Neural Network — Dropout. Dropout is a regularization technique… |  by Imad Dabbura | Towards Data Science">
            <a:extLst>
              <a:ext uri="{FF2B5EF4-FFF2-40B4-BE49-F238E27FC236}">
                <a16:creationId xmlns:a16="http://schemas.microsoft.com/office/drawing/2014/main" id="{FABE996A-2E47-89C3-AD86-7FEB79A812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0" y="2350008"/>
            <a:ext cx="4483510" cy="334021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gularization | Regularization Techniques in Machine Learning">
            <a:extLst>
              <a:ext uri="{FF2B5EF4-FFF2-40B4-BE49-F238E27FC236}">
                <a16:creationId xmlns:a16="http://schemas.microsoft.com/office/drawing/2014/main" id="{A97E933B-C42B-7F52-ED77-D849A25EAF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4156" y="2658249"/>
            <a:ext cx="4483510" cy="2723732"/>
          </a:xfrm>
          <a:prstGeom prst="rect">
            <a:avLst/>
          </a:prstGeom>
          <a:noFill/>
          <a:extLst>
            <a:ext uri="{909E8E84-426E-40DD-AFC4-6F175D3DCCD1}">
              <a14:hiddenFill xmlns:a14="http://schemas.microsoft.com/office/drawing/2010/main">
                <a:solidFill>
                  <a:srgbClr val="FFFFFF"/>
                </a:solidFill>
              </a14:hiddenFill>
            </a:ext>
          </a:extLst>
        </p:spPr>
      </p:pic>
      <p:sp>
        <p:nvSpPr>
          <p:cNvPr id="16397" name="Freeform: Shape 16396">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7664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25496-BE8B-268D-0D5F-4AD722182710}"/>
              </a:ext>
            </a:extLst>
          </p:cNvPr>
          <p:cNvSpPr>
            <a:spLocks noGrp="1"/>
          </p:cNvSpPr>
          <p:nvPr>
            <p:ph type="title"/>
          </p:nvPr>
        </p:nvSpPr>
        <p:spPr/>
        <p:txBody>
          <a:bodyPr/>
          <a:lstStyle/>
          <a:p>
            <a:endParaRPr lang="es-CL"/>
          </a:p>
        </p:txBody>
      </p:sp>
      <p:sp>
        <p:nvSpPr>
          <p:cNvPr id="3" name="Content Placeholder 2">
            <a:extLst>
              <a:ext uri="{FF2B5EF4-FFF2-40B4-BE49-F238E27FC236}">
                <a16:creationId xmlns:a16="http://schemas.microsoft.com/office/drawing/2014/main" id="{CED4F4F8-0AFD-49B3-B433-7F0926FB3907}"/>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36056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 code&#10;&#10;Description automatically generated">
            <a:extLst>
              <a:ext uri="{FF2B5EF4-FFF2-40B4-BE49-F238E27FC236}">
                <a16:creationId xmlns:a16="http://schemas.microsoft.com/office/drawing/2014/main" id="{88811337-031E-1401-F6F2-5E714F5AEC45}"/>
              </a:ext>
            </a:extLst>
          </p:cNvPr>
          <p:cNvPicPr>
            <a:picLocks noChangeAspect="1"/>
          </p:cNvPicPr>
          <p:nvPr/>
        </p:nvPicPr>
        <p:blipFill>
          <a:blip r:embed="rId2"/>
          <a:stretch>
            <a:fillRect/>
          </a:stretch>
        </p:blipFill>
        <p:spPr>
          <a:xfrm>
            <a:off x="844995" y="643467"/>
            <a:ext cx="4888610" cy="5571066"/>
          </a:xfrm>
          <a:prstGeom prst="rect">
            <a:avLst/>
          </a:prstGeom>
        </p:spPr>
      </p:pic>
      <p:pic>
        <p:nvPicPr>
          <p:cNvPr id="4" name="Picture 2" descr="What do you mean by Curse of Dimensionality? What are the different ...">
            <a:extLst>
              <a:ext uri="{FF2B5EF4-FFF2-40B4-BE49-F238E27FC236}">
                <a16:creationId xmlns:a16="http://schemas.microsoft.com/office/drawing/2014/main" id="{2954EAD8-CADC-507D-B1D8-B37521793D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49"/>
          <a:stretch/>
        </p:blipFill>
        <p:spPr bwMode="auto">
          <a:xfrm>
            <a:off x="6256865" y="1087615"/>
            <a:ext cx="5291667" cy="468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201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9" name="Rectangle 1038">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AE6CBA-14BD-6881-4F42-DA94776C2203}"/>
              </a:ext>
            </a:extLst>
          </p:cNvPr>
          <p:cNvSpPr>
            <a:spLocks noGrp="1"/>
          </p:cNvSpPr>
          <p:nvPr>
            <p:ph type="title"/>
          </p:nvPr>
        </p:nvSpPr>
        <p:spPr>
          <a:xfrm>
            <a:off x="1051560" y="4440602"/>
            <a:ext cx="3538728" cy="1645920"/>
          </a:xfrm>
        </p:spPr>
        <p:txBody>
          <a:bodyPr>
            <a:normAutofit/>
          </a:bodyPr>
          <a:lstStyle/>
          <a:p>
            <a:r>
              <a:rPr lang="es-CL" sz="3200"/>
              <a:t>Ejercicios propuestos</a:t>
            </a:r>
          </a:p>
        </p:txBody>
      </p:sp>
      <p:pic>
        <p:nvPicPr>
          <p:cNvPr id="1032" name="Picture 8" descr="Hipparcos | Science Mission Directorate">
            <a:extLst>
              <a:ext uri="{FF2B5EF4-FFF2-40B4-BE49-F238E27FC236}">
                <a16:creationId xmlns:a16="http://schemas.microsoft.com/office/drawing/2014/main" id="{9FC19168-A44E-0946-F1FD-EDCC09039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032"/>
          <a:stretch/>
        </p:blipFill>
        <p:spPr bwMode="auto">
          <a:xfrm>
            <a:off x="6" y="10"/>
            <a:ext cx="4884383" cy="3995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ear Regression on Boston Housing Dataset | by Animesh Agarwal | Towards  Data Science">
            <a:extLst>
              <a:ext uri="{FF2B5EF4-FFF2-40B4-BE49-F238E27FC236}">
                <a16:creationId xmlns:a16="http://schemas.microsoft.com/office/drawing/2014/main" id="{57EBB2BD-D2E8-B5D4-ADB6-ED0DB91AD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75" r="1" b="2897"/>
          <a:stretch/>
        </p:blipFill>
        <p:spPr bwMode="auto">
          <a:xfrm>
            <a:off x="5074877" y="10"/>
            <a:ext cx="7117118" cy="3995918"/>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43" name="Rectangle 1042">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96A2D16-887B-04EF-4E92-13CE81E71ED5}"/>
              </a:ext>
            </a:extLst>
          </p:cNvPr>
          <p:cNvSpPr>
            <a:spLocks noGrp="1"/>
          </p:cNvSpPr>
          <p:nvPr>
            <p:ph idx="1"/>
          </p:nvPr>
        </p:nvSpPr>
        <p:spPr>
          <a:xfrm>
            <a:off x="5349240" y="4440602"/>
            <a:ext cx="6007608" cy="1645920"/>
          </a:xfrm>
        </p:spPr>
        <p:txBody>
          <a:bodyPr anchor="ctr">
            <a:normAutofit/>
          </a:bodyPr>
          <a:lstStyle/>
          <a:p>
            <a:r>
              <a:rPr lang="en-US" sz="1800">
                <a:hlinkClick r:id="rId4"/>
              </a:rPr>
              <a:t>The Boston Housing Dataset (kaggle.com)</a:t>
            </a:r>
            <a:endParaRPr lang="en-US" sz="1800"/>
          </a:p>
          <a:p>
            <a:r>
              <a:rPr lang="pt-BR" sz="1800">
                <a:hlinkClick r:id="rId5"/>
              </a:rPr>
              <a:t>Hipparcos Star Astronomy Catalog (kaggle.com)</a:t>
            </a:r>
            <a:endParaRPr lang="en-US" sz="1800"/>
          </a:p>
          <a:p>
            <a:endParaRPr lang="es-CL" sz="1800"/>
          </a:p>
        </p:txBody>
      </p:sp>
    </p:spTree>
    <p:extLst>
      <p:ext uri="{BB962C8B-B14F-4D97-AF65-F5344CB8AC3E}">
        <p14:creationId xmlns:p14="http://schemas.microsoft.com/office/powerpoint/2010/main" val="21522165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A2A9-13E8-0D16-DDBF-7BA0126EBB7D}"/>
              </a:ext>
            </a:extLst>
          </p:cNvPr>
          <p:cNvSpPr>
            <a:spLocks noGrp="1"/>
          </p:cNvSpPr>
          <p:nvPr>
            <p:ph type="title"/>
          </p:nvPr>
        </p:nvSpPr>
        <p:spPr/>
        <p:txBody>
          <a:bodyPr/>
          <a:lstStyle/>
          <a:p>
            <a:r>
              <a:rPr lang="es-CL" dirty="0" err="1"/>
              <a:t>Hipparcos</a:t>
            </a:r>
            <a:endParaRPr lang="es-CL" dirty="0"/>
          </a:p>
        </p:txBody>
      </p:sp>
      <p:sp>
        <p:nvSpPr>
          <p:cNvPr id="3" name="Content Placeholder 2">
            <a:extLst>
              <a:ext uri="{FF2B5EF4-FFF2-40B4-BE49-F238E27FC236}">
                <a16:creationId xmlns:a16="http://schemas.microsoft.com/office/drawing/2014/main" id="{45376D80-43EF-F960-8BB1-F76FCE812399}"/>
              </a:ext>
            </a:extLst>
          </p:cNvPr>
          <p:cNvSpPr>
            <a:spLocks noGrp="1"/>
          </p:cNvSpPr>
          <p:nvPr>
            <p:ph idx="1"/>
          </p:nvPr>
        </p:nvSpPr>
        <p:spPr>
          <a:xfrm>
            <a:off x="838200" y="2141537"/>
            <a:ext cx="10515600" cy="4351338"/>
          </a:xfrm>
        </p:spPr>
        <p:txBody>
          <a:bodyPr/>
          <a:lstStyle/>
          <a:p>
            <a:r>
              <a:rPr lang="pt-BR" dirty="0" err="1">
                <a:hlinkClick r:id="rId2"/>
              </a:rPr>
              <a:t>Hipparcos</a:t>
            </a:r>
            <a:r>
              <a:rPr lang="pt-BR" dirty="0">
                <a:hlinkClick r:id="rId2"/>
              </a:rPr>
              <a:t> Star </a:t>
            </a:r>
            <a:r>
              <a:rPr lang="pt-BR" dirty="0" err="1">
                <a:hlinkClick r:id="rId2"/>
              </a:rPr>
              <a:t>Astronomy</a:t>
            </a:r>
            <a:r>
              <a:rPr lang="pt-BR" dirty="0">
                <a:hlinkClick r:id="rId2"/>
              </a:rPr>
              <a:t> </a:t>
            </a:r>
            <a:r>
              <a:rPr lang="pt-BR" dirty="0" err="1">
                <a:hlinkClick r:id="rId2"/>
              </a:rPr>
              <a:t>Catalog</a:t>
            </a:r>
            <a:r>
              <a:rPr lang="pt-BR" dirty="0">
                <a:hlinkClick r:id="rId2"/>
              </a:rPr>
              <a:t> (kaggle.com)</a:t>
            </a:r>
            <a:endParaRPr lang="es-CL" dirty="0"/>
          </a:p>
        </p:txBody>
      </p:sp>
      <p:pic>
        <p:nvPicPr>
          <p:cNvPr id="2050" name="Picture 2">
            <a:extLst>
              <a:ext uri="{FF2B5EF4-FFF2-40B4-BE49-F238E27FC236}">
                <a16:creationId xmlns:a16="http://schemas.microsoft.com/office/drawing/2014/main" id="{DDDE812B-547E-8105-7224-B184837F8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7646"/>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3469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B1014-3467-A77E-0EAB-F6EB58C2F959}"/>
              </a:ext>
            </a:extLst>
          </p:cNvPr>
          <p:cNvSpPr>
            <a:spLocks noGrp="1"/>
          </p:cNvSpPr>
          <p:nvPr>
            <p:ph type="title"/>
          </p:nvPr>
        </p:nvSpPr>
        <p:spPr>
          <a:xfrm>
            <a:off x="6392583" y="501651"/>
            <a:ext cx="4414848" cy="1716255"/>
          </a:xfrm>
        </p:spPr>
        <p:txBody>
          <a:bodyPr anchor="b">
            <a:normAutofit/>
          </a:bodyPr>
          <a:lstStyle/>
          <a:p>
            <a:r>
              <a:rPr lang="es-CL" sz="5600" dirty="0" err="1"/>
              <a:t>Satelite</a:t>
            </a:r>
            <a:r>
              <a:rPr lang="es-CL" sz="5600" dirty="0"/>
              <a:t> </a:t>
            </a:r>
            <a:r>
              <a:rPr lang="es-CL" sz="5600" dirty="0" err="1"/>
              <a:t>Hipparcos</a:t>
            </a:r>
            <a:endParaRPr lang="es-CL" sz="5600" dirty="0"/>
          </a:p>
        </p:txBody>
      </p:sp>
      <p:sp>
        <p:nvSpPr>
          <p:cNvPr id="3081" name="Rectangle 308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ipparcos testing at ESTEC">
            <a:extLst>
              <a:ext uri="{FF2B5EF4-FFF2-40B4-BE49-F238E27FC236}">
                <a16:creationId xmlns:a16="http://schemas.microsoft.com/office/drawing/2014/main" id="{6E7D326F-A770-2668-EF55-8B7F1055E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68" b="-3"/>
          <a:stretch/>
        </p:blipFill>
        <p:spPr bwMode="auto">
          <a:xfrm>
            <a:off x="279143" y="299509"/>
            <a:ext cx="5221625" cy="62589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ECB7185-1B3A-6920-B4C3-0F57A469373B}"/>
              </a:ext>
            </a:extLst>
          </p:cNvPr>
          <p:cNvSpPr>
            <a:spLocks noGrp="1"/>
          </p:cNvSpPr>
          <p:nvPr>
            <p:ph idx="1"/>
          </p:nvPr>
        </p:nvSpPr>
        <p:spPr>
          <a:xfrm>
            <a:off x="6392583" y="2645922"/>
            <a:ext cx="4434721" cy="3710427"/>
          </a:xfrm>
        </p:spPr>
        <p:txBody>
          <a:bodyPr anchor="t">
            <a:normAutofit/>
          </a:bodyPr>
          <a:lstStyle/>
          <a:p>
            <a:r>
              <a:rPr lang="es-US" sz="2000" dirty="0">
                <a:solidFill>
                  <a:schemeClr val="tx1">
                    <a:alpha val="80000"/>
                  </a:schemeClr>
                </a:solidFill>
                <a:hlinkClick r:id="rId3"/>
              </a:rPr>
              <a:t>HIPPARCOS </a:t>
            </a:r>
            <a:r>
              <a:rPr lang="es-US" sz="2000" dirty="0" err="1">
                <a:solidFill>
                  <a:schemeClr val="tx1">
                    <a:alpha val="80000"/>
                  </a:schemeClr>
                </a:solidFill>
                <a:hlinkClick r:id="rId3"/>
              </a:rPr>
              <a:t>Satellite</a:t>
            </a:r>
            <a:r>
              <a:rPr lang="es-US" sz="2000" dirty="0">
                <a:solidFill>
                  <a:schemeClr val="tx1">
                    <a:alpha val="80000"/>
                  </a:schemeClr>
                </a:solidFill>
                <a:hlinkClick r:id="rId3"/>
              </a:rPr>
              <a:t> </a:t>
            </a:r>
            <a:r>
              <a:rPr lang="es-US" sz="2000" dirty="0" err="1">
                <a:solidFill>
                  <a:schemeClr val="tx1">
                    <a:alpha val="80000"/>
                  </a:schemeClr>
                </a:solidFill>
                <a:hlinkClick r:id="rId3"/>
              </a:rPr>
              <a:t>details</a:t>
            </a:r>
            <a:r>
              <a:rPr lang="es-US" sz="2000" dirty="0">
                <a:solidFill>
                  <a:schemeClr val="tx1">
                    <a:alpha val="80000"/>
                  </a:schemeClr>
                </a:solidFill>
                <a:hlinkClick r:id="rId3"/>
              </a:rPr>
              <a:t> 1989-062B NORAD 20169 (n2yo.com)</a:t>
            </a:r>
            <a:endParaRPr lang="es-US" sz="2000" dirty="0">
              <a:solidFill>
                <a:schemeClr val="tx1">
                  <a:alpha val="80000"/>
                </a:schemeClr>
              </a:solidFill>
            </a:endParaRPr>
          </a:p>
          <a:p>
            <a:endParaRPr lang="es-CL" sz="2000" dirty="0">
              <a:solidFill>
                <a:schemeClr val="tx1">
                  <a:alpha val="80000"/>
                </a:schemeClr>
              </a:solidFill>
            </a:endParaRPr>
          </a:p>
        </p:txBody>
      </p:sp>
      <p:cxnSp>
        <p:nvCxnSpPr>
          <p:cNvPr id="3083" name="Straight Connector 308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612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A screenshot of a computer program&#10;&#10;Description automatically generated">
            <a:extLst>
              <a:ext uri="{FF2B5EF4-FFF2-40B4-BE49-F238E27FC236}">
                <a16:creationId xmlns:a16="http://schemas.microsoft.com/office/drawing/2014/main" id="{31A96AB6-A6E8-585E-98C4-7BC452A0814A}"/>
              </a:ext>
            </a:extLst>
          </p:cNvPr>
          <p:cNvPicPr>
            <a:picLocks noGrp="1" noChangeAspect="1"/>
          </p:cNvPicPr>
          <p:nvPr>
            <p:ph idx="1"/>
          </p:nvPr>
        </p:nvPicPr>
        <p:blipFill>
          <a:blip r:embed="rId2"/>
          <a:stretch>
            <a:fillRect/>
          </a:stretch>
        </p:blipFill>
        <p:spPr>
          <a:xfrm>
            <a:off x="643467" y="1684189"/>
            <a:ext cx="10905066" cy="3489620"/>
          </a:xfrm>
          <a:prstGeom prst="rect">
            <a:avLst/>
          </a:prstGeom>
        </p:spPr>
      </p:pic>
    </p:spTree>
    <p:extLst>
      <p:ext uri="{BB962C8B-B14F-4D97-AF65-F5344CB8AC3E}">
        <p14:creationId xmlns:p14="http://schemas.microsoft.com/office/powerpoint/2010/main" val="633816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F1CEF-7D69-6910-003D-DE557EC635F8}"/>
              </a:ext>
            </a:extLst>
          </p:cNvPr>
          <p:cNvSpPr>
            <a:spLocks noGrp="1"/>
          </p:cNvSpPr>
          <p:nvPr>
            <p:ph type="title"/>
          </p:nvPr>
        </p:nvSpPr>
        <p:spPr>
          <a:xfrm>
            <a:off x="504967" y="675564"/>
            <a:ext cx="3609833" cy="5204085"/>
          </a:xfrm>
        </p:spPr>
        <p:txBody>
          <a:bodyPr>
            <a:normAutofit/>
          </a:bodyPr>
          <a:lstStyle/>
          <a:p>
            <a:r>
              <a:rPr lang="es-CL" dirty="0"/>
              <a:t>Datos Astronómicos</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B593253B-549D-3EAF-2E07-802728BECB08}"/>
              </a:ext>
            </a:extLst>
          </p:cNvPr>
          <p:cNvGraphicFramePr>
            <a:graphicFrameLocks noGrp="1"/>
          </p:cNvGraphicFramePr>
          <p:nvPr>
            <p:ph idx="1"/>
            <p:extLst>
              <p:ext uri="{D42A27DB-BD31-4B8C-83A1-F6EECF244321}">
                <p14:modId xmlns:p14="http://schemas.microsoft.com/office/powerpoint/2010/main" val="2827240554"/>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7800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B1D6E-456B-3FED-9068-20EB06D06BF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Magnitud</a:t>
            </a:r>
          </a:p>
        </p:txBody>
      </p:sp>
      <p:pic>
        <p:nvPicPr>
          <p:cNvPr id="1026" name="Picture 2" descr="undefined">
            <a:extLst>
              <a:ext uri="{FF2B5EF4-FFF2-40B4-BE49-F238E27FC236}">
                <a16:creationId xmlns:a16="http://schemas.microsoft.com/office/drawing/2014/main" id="{B924045F-48E0-134E-9EA4-739470C1E5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40274" y="1675227"/>
            <a:ext cx="7511452"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0885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D8A0B48-BEC2-F988-9042-F4D9E77FE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 y="0"/>
            <a:ext cx="1071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6243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FF5DA7A-9C8E-C73B-E2A8-31BD4806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787"/>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999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2EE100-7225-8D03-3365-D03C7B5CE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7788"/>
            <a:ext cx="12192000"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5306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6835D-C3E1-2A76-0322-76CA136723C4}"/>
              </a:ext>
            </a:extLst>
          </p:cNvPr>
          <p:cNvSpPr>
            <a:spLocks noGrp="1"/>
          </p:cNvSpPr>
          <p:nvPr>
            <p:ph type="title"/>
          </p:nvPr>
        </p:nvSpPr>
        <p:spPr>
          <a:xfrm>
            <a:off x="761803" y="350196"/>
            <a:ext cx="4646904" cy="1624520"/>
          </a:xfrm>
        </p:spPr>
        <p:txBody>
          <a:bodyPr anchor="ctr">
            <a:normAutofit/>
          </a:bodyPr>
          <a:lstStyle/>
          <a:p>
            <a:r>
              <a:rPr lang="es-CL" sz="4000"/>
              <a:t>Otros Datasets para partir</a:t>
            </a:r>
          </a:p>
        </p:txBody>
      </p:sp>
      <p:sp>
        <p:nvSpPr>
          <p:cNvPr id="19" name="Content Placeholder 2">
            <a:extLst>
              <a:ext uri="{FF2B5EF4-FFF2-40B4-BE49-F238E27FC236}">
                <a16:creationId xmlns:a16="http://schemas.microsoft.com/office/drawing/2014/main" id="{1583B07C-3669-B4D8-4214-6B0A79DD951C}"/>
              </a:ext>
            </a:extLst>
          </p:cNvPr>
          <p:cNvSpPr>
            <a:spLocks noGrp="1"/>
          </p:cNvSpPr>
          <p:nvPr>
            <p:ph idx="1"/>
          </p:nvPr>
        </p:nvSpPr>
        <p:spPr>
          <a:xfrm>
            <a:off x="761802" y="2743200"/>
            <a:ext cx="4646905" cy="3613149"/>
          </a:xfrm>
        </p:spPr>
        <p:txBody>
          <a:bodyPr anchor="ctr">
            <a:normAutofit/>
          </a:bodyPr>
          <a:lstStyle/>
          <a:p>
            <a:pPr fontAlgn="base">
              <a:buFont typeface="Arial" panose="020B0604020202020204" pitchFamily="34" charset="0"/>
              <a:buChar char="•"/>
            </a:pPr>
            <a:r>
              <a:rPr lang="en-US" sz="1700" b="1" i="0">
                <a:effectLst/>
                <a:latin typeface="inherit"/>
              </a:rPr>
              <a:t>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2"/>
              </a:rPr>
              <a:t>Iris Species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3"/>
              </a:rPr>
              <a:t>Mushroom Classification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4"/>
              </a:rPr>
              <a:t>Titanic: Machine Learning from Disaster</a:t>
            </a:r>
            <a:endParaRPr lang="en-US" sz="1700" b="0" i="0" u="none" strike="noStrike">
              <a:effectLst/>
              <a:latin typeface="inherit"/>
            </a:endParaRPr>
          </a:p>
          <a:p>
            <a:pPr fontAlgn="base">
              <a:buFont typeface="Arial" panose="020B0604020202020204" pitchFamily="34" charset="0"/>
              <a:buChar char="•"/>
            </a:pPr>
            <a:r>
              <a:rPr lang="en-US" sz="1700" b="1" i="0">
                <a:effectLst/>
                <a:latin typeface="inherit"/>
              </a:rPr>
              <a:t>Regression</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5"/>
              </a:rPr>
              <a:t>Diamond Prices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6"/>
              </a:rPr>
              <a:t>NYC Property Sales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7"/>
              </a:rPr>
              <a:t>Medical Cost Personal Datasets</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8"/>
              </a:rPr>
              <a:t>House Sales in King County, USA</a:t>
            </a:r>
            <a:endParaRPr lang="en-US" sz="1700" b="0" i="0">
              <a:effectLst/>
              <a:latin typeface="inherit"/>
            </a:endParaRPr>
          </a:p>
          <a:p>
            <a:pPr marL="742950" lvl="1" indent="-285750" fontAlgn="base">
              <a:buFont typeface="Arial" panose="020B0604020202020204" pitchFamily="34" charset="0"/>
              <a:buChar char="•"/>
            </a:pPr>
            <a:r>
              <a:rPr lang="en-US" sz="1700" b="0" i="0" u="none" strike="noStrike">
                <a:effectLst/>
                <a:latin typeface="inherit"/>
                <a:hlinkClick r:id="rId9"/>
              </a:rPr>
              <a:t>House Prices: Advanced Regression Techniques</a:t>
            </a:r>
            <a:endParaRPr lang="en-US" sz="1700" b="0" i="0">
              <a:effectLst/>
              <a:latin typeface="inherit"/>
            </a:endParaRPr>
          </a:p>
          <a:p>
            <a:pPr marL="457200" lvl="1" indent="0" fontAlgn="base">
              <a:buNone/>
            </a:pPr>
            <a:endParaRPr lang="en-US" sz="1700">
              <a:latin typeface="inherit"/>
            </a:endParaRPr>
          </a:p>
        </p:txBody>
      </p:sp>
      <p:pic>
        <p:nvPicPr>
          <p:cNvPr id="20" name="Picture 19" descr="A collection of houses and buildings&#10;&#10;Description automatically generated">
            <a:extLst>
              <a:ext uri="{FF2B5EF4-FFF2-40B4-BE49-F238E27FC236}">
                <a16:creationId xmlns:a16="http://schemas.microsoft.com/office/drawing/2014/main" id="{F72727B0-310C-5250-A9DD-059F9F064358}"/>
              </a:ext>
            </a:extLst>
          </p:cNvPr>
          <p:cNvPicPr>
            <a:picLocks noChangeAspect="1"/>
          </p:cNvPicPr>
          <p:nvPr/>
        </p:nvPicPr>
        <p:blipFill>
          <a:blip r:embed="rId10"/>
          <a:srcRect l="17678" r="23145"/>
          <a:stretch/>
        </p:blipFill>
        <p:spPr>
          <a:xfrm>
            <a:off x="6096000" y="1"/>
            <a:ext cx="6102825" cy="6858000"/>
          </a:xfrm>
          <a:prstGeom prst="rect">
            <a:avLst/>
          </a:prstGeom>
        </p:spPr>
      </p:pic>
    </p:spTree>
    <p:extLst>
      <p:ext uri="{BB962C8B-B14F-4D97-AF65-F5344CB8AC3E}">
        <p14:creationId xmlns:p14="http://schemas.microsoft.com/office/powerpoint/2010/main" val="3883523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31EA30-48BD-456F-0469-2E4B2D522117}"/>
              </a:ext>
            </a:extLst>
          </p:cNvPr>
          <p:cNvSpPr>
            <a:spLocks noGrp="1"/>
          </p:cNvSpPr>
          <p:nvPr>
            <p:ph type="title"/>
          </p:nvPr>
        </p:nvSpPr>
        <p:spPr>
          <a:xfrm>
            <a:off x="1046746" y="586822"/>
            <a:ext cx="3560252" cy="1645920"/>
          </a:xfrm>
        </p:spPr>
        <p:txBody>
          <a:bodyPr>
            <a:normAutofit/>
          </a:bodyPr>
          <a:lstStyle/>
          <a:p>
            <a:r>
              <a:rPr lang="es-CL" sz="3200" dirty="0"/>
              <a:t>Anatomía de un dato</a:t>
            </a:r>
          </a:p>
        </p:txBody>
      </p:sp>
      <p:sp>
        <p:nvSpPr>
          <p:cNvPr id="1035" name="Rectangle 103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BA1EE6F-FD77-B3B3-6117-6735A13D508F}"/>
              </a:ext>
            </a:extLst>
          </p:cNvPr>
          <p:cNvSpPr>
            <a:spLocks noGrp="1"/>
          </p:cNvSpPr>
          <p:nvPr>
            <p:ph idx="1"/>
          </p:nvPr>
        </p:nvSpPr>
        <p:spPr>
          <a:xfrm>
            <a:off x="5351164" y="586822"/>
            <a:ext cx="6002636" cy="1645920"/>
          </a:xfrm>
        </p:spPr>
        <p:txBody>
          <a:bodyPr anchor="ctr">
            <a:normAutofit/>
          </a:bodyPr>
          <a:lstStyle/>
          <a:p>
            <a:r>
              <a:rPr lang="es-CL" sz="1800"/>
              <a:t>Features (características)</a:t>
            </a:r>
          </a:p>
          <a:p>
            <a:r>
              <a:rPr lang="es-CL" sz="1800"/>
              <a:t>Targets o Labels (resultado u objetivo)</a:t>
            </a:r>
          </a:p>
        </p:txBody>
      </p:sp>
      <p:pic>
        <p:nvPicPr>
          <p:cNvPr id="1026" name="Picture 2" descr="Placeholder image.">
            <a:extLst>
              <a:ext uri="{FF2B5EF4-FFF2-40B4-BE49-F238E27FC236}">
                <a16:creationId xmlns:a16="http://schemas.microsoft.com/office/drawing/2014/main" id="{1F07567E-D421-41E4-3B81-25A997745B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5"/>
            <a:ext cx="11164824" cy="334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218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609</TotalTime>
  <Words>1960</Words>
  <Application>Microsoft Office PowerPoint</Application>
  <PresentationFormat>Widescreen</PresentationFormat>
  <Paragraphs>260</Paragraphs>
  <Slides>89</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Meiryo</vt:lpstr>
      <vt:lpstr>Aptos</vt:lpstr>
      <vt:lpstr>Aptos Display</vt:lpstr>
      <vt:lpstr>Arial</vt:lpstr>
      <vt:lpstr>Calibri</vt:lpstr>
      <vt:lpstr>Consolas</vt:lpstr>
      <vt:lpstr>inherit</vt:lpstr>
      <vt:lpstr>Roboto</vt:lpstr>
      <vt:lpstr>Office Theme</vt:lpstr>
      <vt:lpstr>Intro a Machine Learning</vt:lpstr>
      <vt:lpstr>Terminología común</vt:lpstr>
      <vt:lpstr>Preparando el entorno</vt:lpstr>
      <vt:lpstr>Librerias</vt:lpstr>
      <vt:lpstr>Como representamos datos: Matrices</vt:lpstr>
      <vt:lpstr>PowerPoint Presentation</vt:lpstr>
      <vt:lpstr>PowerPoint Presentation</vt:lpstr>
      <vt:lpstr>PowerPoint Presentation</vt:lpstr>
      <vt:lpstr>Anatomía de un dato</vt:lpstr>
      <vt:lpstr>PowerPoint Presentation</vt:lpstr>
      <vt:lpstr>Entrenamiento</vt:lpstr>
      <vt:lpstr>PowerPoint Presentation</vt:lpstr>
      <vt:lpstr>Entregarle datos a un Modelo</vt:lpstr>
      <vt:lpstr>PowerPoint Presentation</vt:lpstr>
      <vt:lpstr>Es importante que se distribuyan uniformemente</vt:lpstr>
      <vt:lpstr>Tipos de Aprendizaje</vt:lpstr>
      <vt:lpstr>PowerPoint Presentation</vt:lpstr>
      <vt:lpstr>Algoritmos populares</vt:lpstr>
      <vt:lpstr>Supervisados</vt:lpstr>
      <vt:lpstr>PowerPoint Presentation</vt:lpstr>
      <vt:lpstr>PowerPoint Presentation</vt:lpstr>
      <vt:lpstr>PowerPoint Presentation</vt:lpstr>
      <vt:lpstr>Primer ejemplo aplicado</vt:lpstr>
      <vt:lpstr>Redshift</vt:lpstr>
      <vt:lpstr>PowerPoint Presentation</vt:lpstr>
      <vt:lpstr>Ley de Hubble</vt:lpstr>
      <vt:lpstr>A programar</vt:lpstr>
      <vt:lpstr>Clasificación</vt:lpstr>
      <vt:lpstr>Metricas Clasificación</vt:lpstr>
      <vt:lpstr>Matriz de Confusión</vt:lpstr>
      <vt:lpstr>PowerPoint Presentation</vt:lpstr>
      <vt:lpstr>ROC Curve</vt:lpstr>
      <vt:lpstr>PowerPoint Presentation</vt:lpstr>
      <vt:lpstr>Threshold – Valor de corte</vt:lpstr>
      <vt:lpstr>PowerPoint Presentation</vt:lpstr>
      <vt:lpstr>PowerPoint Presentation</vt:lpstr>
      <vt:lpstr>Algoritmos Clasficiación</vt:lpstr>
      <vt:lpstr>PowerPoint Presentation</vt:lpstr>
      <vt:lpstr>PowerPoint Presentation</vt:lpstr>
      <vt:lpstr>PowerPoint Presentation</vt:lpstr>
      <vt:lpstr>SVM: Que pasa si no es posible separar los datos?</vt:lpstr>
      <vt:lpstr>Problemas equivalentes</vt:lpstr>
      <vt:lpstr>SVM – Kernel no lineal</vt:lpstr>
      <vt:lpstr>PowerPoint Presentation</vt:lpstr>
      <vt:lpstr>Segundo Ejemplo Aplicado (Supervisado, Clasificación)</vt:lpstr>
      <vt:lpstr>Clases</vt:lpstr>
      <vt:lpstr>QSO - Quasar</vt:lpstr>
      <vt:lpstr>SDSS DR17</vt:lpstr>
      <vt:lpstr>Columnas de datos pt1 - identificadores</vt:lpstr>
      <vt:lpstr>Columnas de datos pt2 - variables</vt:lpstr>
      <vt:lpstr>Qué variables son útiles?</vt:lpstr>
      <vt:lpstr>A programar</vt:lpstr>
      <vt:lpstr>No supervisados</vt:lpstr>
      <vt:lpstr>PowerPoint Presentation</vt:lpstr>
      <vt:lpstr>Datasets con muchas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Ejemplo: Swiss Roll</vt:lpstr>
      <vt:lpstr>PCA</vt:lpstr>
      <vt:lpstr>Extraer información de alta dimensionalidad</vt:lpstr>
      <vt:lpstr>PowerPoint Presentation</vt:lpstr>
      <vt:lpstr>T-SNE</vt:lpstr>
      <vt:lpstr>PowerPoint Presentation</vt:lpstr>
      <vt:lpstr>PowerPoint Presentation</vt:lpstr>
      <vt:lpstr>PowerPoint Presentation</vt:lpstr>
      <vt:lpstr>Redes Neuronales</vt:lpstr>
      <vt:lpstr>Conceptos de Entrenamiento</vt:lpstr>
      <vt:lpstr>Hiperparámetros</vt:lpstr>
      <vt:lpstr>PowerPoint Presentation</vt:lpstr>
      <vt:lpstr>PowerPoint Presentation</vt:lpstr>
      <vt:lpstr>Parámetros</vt:lpstr>
      <vt:lpstr>Equilibrio de Varianza Sesgo</vt:lpstr>
      <vt:lpstr>Regularización</vt:lpstr>
      <vt:lpstr>PowerPoint Presentation</vt:lpstr>
      <vt:lpstr>Ejercicios propuestos</vt:lpstr>
      <vt:lpstr>Hipparcos</vt:lpstr>
      <vt:lpstr>Satelite Hipparcos</vt:lpstr>
      <vt:lpstr>PowerPoint Presentation</vt:lpstr>
      <vt:lpstr>Datos Astronómicos</vt:lpstr>
      <vt:lpstr>Magnitud</vt:lpstr>
      <vt:lpstr>PowerPoint Presentation</vt:lpstr>
      <vt:lpstr>PowerPoint Presentation</vt:lpstr>
      <vt:lpstr>PowerPoint Presentation</vt:lpstr>
      <vt:lpstr>Otros Datasets para partir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Fabian Trigo</dc:creator>
  <cp:lastModifiedBy>Fabian Trigo</cp:lastModifiedBy>
  <cp:revision>16</cp:revision>
  <dcterms:created xsi:type="dcterms:W3CDTF">2024-09-02T19:47:34Z</dcterms:created>
  <dcterms:modified xsi:type="dcterms:W3CDTF">2024-09-06T17:05:21Z</dcterms:modified>
</cp:coreProperties>
</file>